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36"/>
  </p:notesMasterIdLst>
  <p:sldIdLst>
    <p:sldId id="257" r:id="rId6"/>
    <p:sldId id="263" r:id="rId7"/>
    <p:sldId id="264" r:id="rId8"/>
    <p:sldId id="259" r:id="rId9"/>
    <p:sldId id="260" r:id="rId10"/>
    <p:sldId id="306" r:id="rId11"/>
    <p:sldId id="307" r:id="rId12"/>
    <p:sldId id="336" r:id="rId13"/>
    <p:sldId id="351" r:id="rId14"/>
    <p:sldId id="352" r:id="rId15"/>
    <p:sldId id="265" r:id="rId16"/>
    <p:sldId id="266" r:id="rId17"/>
    <p:sldId id="262" r:id="rId18"/>
    <p:sldId id="349" r:id="rId19"/>
    <p:sldId id="350" r:id="rId20"/>
    <p:sldId id="333" r:id="rId21"/>
    <p:sldId id="334" r:id="rId22"/>
    <p:sldId id="346" r:id="rId23"/>
    <p:sldId id="353" r:id="rId24"/>
    <p:sldId id="354" r:id="rId25"/>
    <p:sldId id="355" r:id="rId26"/>
    <p:sldId id="356" r:id="rId27"/>
    <p:sldId id="357" r:id="rId28"/>
    <p:sldId id="358" r:id="rId29"/>
    <p:sldId id="360" r:id="rId30"/>
    <p:sldId id="359" r:id="rId31"/>
    <p:sldId id="361" r:id="rId32"/>
    <p:sldId id="311" r:id="rId33"/>
    <p:sldId id="327" r:id="rId34"/>
    <p:sldId id="316" r:id="rId35"/>
  </p:sldIdLst>
  <p:sldSz cx="12192000" cy="6858000"/>
  <p:notesSz cx="6797675" cy="9926638"/>
  <p:embeddedFontLst>
    <p:embeddedFont>
      <p:font typeface="Montserrat" panose="00000500000000000000" pitchFamily="2" charset="-18"/>
      <p:regular r:id="rId37"/>
      <p:bold r:id="rId38"/>
      <p:italic r:id="rId39"/>
      <p:boldItalic r:id="rId40"/>
    </p:embeddedFont>
    <p:embeddedFont>
      <p:font typeface="PT Sans" panose="020B0503020203020204" pitchFamily="34" charset="-18"/>
      <p:regular r:id="rId41"/>
      <p:bold r:id="rId42"/>
      <p:italic r:id="rId43"/>
      <p:boldItalic r:id="rId44"/>
    </p:embeddedFont>
  </p:embeddedFontLst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3778"/>
    <a:srgbClr val="883B8F"/>
    <a:srgbClr val="00A0EE"/>
    <a:srgbClr val="FF6600"/>
    <a:srgbClr val="F8AA1A"/>
    <a:srgbClr val="E9530E"/>
    <a:srgbClr val="5C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00" autoAdjust="0"/>
    <p:restoredTop sz="91579" autoAdjust="0"/>
  </p:normalViewPr>
  <p:slideViewPr>
    <p:cSldViewPr snapToGrid="0">
      <p:cViewPr varScale="1">
        <p:scale>
          <a:sx n="58" d="100"/>
          <a:sy n="58" d="100"/>
        </p:scale>
        <p:origin x="932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font" Target="fonts/font3.fntdata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font" Target="fonts/font6.fntdata"/><Relationship Id="rId47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font" Target="fonts/font8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font" Target="fonts/font7.fntdata"/><Relationship Id="rId48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font" Target="fonts/font2.fntdata"/><Relationship Id="rId46" Type="http://schemas.openxmlformats.org/officeDocument/2006/relationships/viewProps" Target="viewProps.xml"/><Relationship Id="rId20" Type="http://schemas.openxmlformats.org/officeDocument/2006/relationships/slide" Target="slides/slide15.xml"/><Relationship Id="rId41" Type="http://schemas.openxmlformats.org/officeDocument/2006/relationships/font" Target="fonts/font5.fntdata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9124F2-235B-4EC4-A06B-789DA29E8D3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FE73B509-3B20-41D5-ACAC-D63B2D851CDE}">
      <dgm:prSet phldrT="[Tekst]" custT="1"/>
      <dgm:spPr>
        <a:solidFill>
          <a:srgbClr val="E9530E"/>
        </a:solidFill>
        <a:ln>
          <a:noFill/>
        </a:ln>
      </dgm:spPr>
      <dgm:t>
        <a:bodyPr/>
        <a:lstStyle/>
        <a:p>
          <a:pPr>
            <a:lnSpc>
              <a:spcPct val="70000"/>
            </a:lnSpc>
          </a:pPr>
          <a:endParaRPr lang="pl-PL" sz="3200" i="1" dirty="0">
            <a:solidFill>
              <a:schemeClr val="bg1"/>
            </a:solidFill>
          </a:endParaRPr>
        </a:p>
      </dgm:t>
    </dgm:pt>
    <dgm:pt modelId="{7AD2B1BB-7666-4B9D-8B4A-A78A5EE22241}" type="parTrans" cxnId="{609B3E98-2F79-4C33-9DD6-0C278DBDA170}">
      <dgm:prSet/>
      <dgm:spPr/>
      <dgm:t>
        <a:bodyPr/>
        <a:lstStyle/>
        <a:p>
          <a:endParaRPr lang="pl-PL"/>
        </a:p>
      </dgm:t>
    </dgm:pt>
    <dgm:pt modelId="{9BC97A53-8E98-4AD2-BF55-AFEE270A1C2F}" type="sibTrans" cxnId="{609B3E98-2F79-4C33-9DD6-0C278DBDA170}">
      <dgm:prSet/>
      <dgm:spPr/>
      <dgm:t>
        <a:bodyPr/>
        <a:lstStyle/>
        <a:p>
          <a:endParaRPr lang="pl-PL"/>
        </a:p>
      </dgm:t>
    </dgm:pt>
    <dgm:pt modelId="{479E3B8D-B5C5-4EB2-89CA-86AE349F1B2E}">
      <dgm:prSet phldrT="[Tekst]" custT="1"/>
      <dgm:spPr>
        <a:solidFill>
          <a:srgbClr val="E9530E"/>
        </a:solidFill>
        <a:ln>
          <a:noFill/>
        </a:ln>
      </dgm:spPr>
      <dgm:t>
        <a:bodyPr/>
        <a:lstStyle/>
        <a:p>
          <a:pPr>
            <a:lnSpc>
              <a:spcPct val="70000"/>
            </a:lnSpc>
          </a:pPr>
          <a:endParaRPr lang="pl-PL" sz="3200" i="1" dirty="0">
            <a:solidFill>
              <a:schemeClr val="bg1"/>
            </a:solidFill>
          </a:endParaRPr>
        </a:p>
      </dgm:t>
    </dgm:pt>
    <dgm:pt modelId="{9680F585-6AF0-4F54-AA50-53C28D887AB0}" type="parTrans" cxnId="{1356A708-EEF1-4B22-ABB6-B9B3AD3A9139}">
      <dgm:prSet/>
      <dgm:spPr/>
      <dgm:t>
        <a:bodyPr/>
        <a:lstStyle/>
        <a:p>
          <a:endParaRPr lang="pl-PL"/>
        </a:p>
      </dgm:t>
    </dgm:pt>
    <dgm:pt modelId="{0219FD86-5F16-40A3-84A9-DD1CA6C1EB72}" type="sibTrans" cxnId="{1356A708-EEF1-4B22-ABB6-B9B3AD3A9139}">
      <dgm:prSet/>
      <dgm:spPr/>
      <dgm:t>
        <a:bodyPr/>
        <a:lstStyle/>
        <a:p>
          <a:endParaRPr lang="pl-PL"/>
        </a:p>
      </dgm:t>
    </dgm:pt>
    <dgm:pt modelId="{B521110E-008B-4C5B-91E4-903EB63844BF}">
      <dgm:prSet phldrT="[Tekst]" custT="1"/>
      <dgm:spPr>
        <a:solidFill>
          <a:srgbClr val="E9530E"/>
        </a:solidFill>
        <a:ln>
          <a:noFill/>
        </a:ln>
      </dgm:spPr>
      <dgm:t>
        <a:bodyPr/>
        <a:lstStyle/>
        <a:p>
          <a:endParaRPr lang="pl-PL" sz="3200" i="1" dirty="0">
            <a:solidFill>
              <a:schemeClr val="bg1"/>
            </a:solidFill>
          </a:endParaRPr>
        </a:p>
      </dgm:t>
    </dgm:pt>
    <dgm:pt modelId="{2CD52BD0-F76A-4B73-A05C-ADC7ED5346C8}" type="sibTrans" cxnId="{14FD4839-FE0B-4B5D-BE49-66E5657457C4}">
      <dgm:prSet/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endParaRPr lang="pl-PL"/>
        </a:p>
      </dgm:t>
    </dgm:pt>
    <dgm:pt modelId="{99BCB53F-0C59-4E41-96E0-5771D46D8117}" type="parTrans" cxnId="{14FD4839-FE0B-4B5D-BE49-66E5657457C4}">
      <dgm:prSet/>
      <dgm:spPr/>
      <dgm:t>
        <a:bodyPr/>
        <a:lstStyle/>
        <a:p>
          <a:endParaRPr lang="pl-PL"/>
        </a:p>
      </dgm:t>
    </dgm:pt>
    <dgm:pt modelId="{00D71917-78EF-4D37-995F-754D1007D089}">
      <dgm:prSet phldrT="[Tekst]" custT="1"/>
      <dgm:spPr>
        <a:solidFill>
          <a:srgbClr val="E9530E"/>
        </a:solidFill>
        <a:ln>
          <a:noFill/>
        </a:ln>
      </dgm:spPr>
      <dgm:t>
        <a:bodyPr/>
        <a:lstStyle/>
        <a:p>
          <a:endParaRPr lang="pl-PL" sz="3200" i="1" baseline="30000" dirty="0">
            <a:solidFill>
              <a:schemeClr val="bg1"/>
            </a:solidFill>
          </a:endParaRPr>
        </a:p>
      </dgm:t>
    </dgm:pt>
    <dgm:pt modelId="{5020955F-0532-445D-972E-53F49C2C671B}" type="sibTrans" cxnId="{ED5D79E4-F072-418E-9BA1-2D0646EF8415}">
      <dgm:prSet/>
      <dgm:spPr/>
      <dgm:t>
        <a:bodyPr/>
        <a:lstStyle/>
        <a:p>
          <a:endParaRPr lang="pl-PL"/>
        </a:p>
      </dgm:t>
    </dgm:pt>
    <dgm:pt modelId="{1412FE74-7DEA-4BAB-A50C-0BA1D785C828}" type="parTrans" cxnId="{ED5D79E4-F072-418E-9BA1-2D0646EF8415}">
      <dgm:prSet/>
      <dgm:spPr/>
      <dgm:t>
        <a:bodyPr/>
        <a:lstStyle/>
        <a:p>
          <a:endParaRPr lang="pl-PL"/>
        </a:p>
      </dgm:t>
    </dgm:pt>
    <dgm:pt modelId="{60085002-7B6E-4172-A791-A631864DE37E}" type="pres">
      <dgm:prSet presAssocID="{2F9124F2-235B-4EC4-A06B-789DA29E8D3A}" presName="Name0" presStyleCnt="0">
        <dgm:presLayoutVars>
          <dgm:chMax val="7"/>
          <dgm:chPref val="7"/>
          <dgm:dir/>
        </dgm:presLayoutVars>
      </dgm:prSet>
      <dgm:spPr/>
    </dgm:pt>
    <dgm:pt modelId="{857F3AB7-D096-4653-9972-D93202E06E12}" type="pres">
      <dgm:prSet presAssocID="{2F9124F2-235B-4EC4-A06B-789DA29E8D3A}" presName="Name1" presStyleCnt="0"/>
      <dgm:spPr/>
    </dgm:pt>
    <dgm:pt modelId="{8EDABC65-67CD-4EB5-9C2A-2043319F0A0C}" type="pres">
      <dgm:prSet presAssocID="{2F9124F2-235B-4EC4-A06B-789DA29E8D3A}" presName="cycle" presStyleCnt="0"/>
      <dgm:spPr/>
    </dgm:pt>
    <dgm:pt modelId="{F0928C9F-1B9B-410A-ABAE-E6D913CCEEE2}" type="pres">
      <dgm:prSet presAssocID="{2F9124F2-235B-4EC4-A06B-789DA29E8D3A}" presName="srcNode" presStyleLbl="node1" presStyleIdx="0" presStyleCnt="4"/>
      <dgm:spPr/>
    </dgm:pt>
    <dgm:pt modelId="{1C36818F-737D-497E-B734-BAD6FC591AA1}" type="pres">
      <dgm:prSet presAssocID="{2F9124F2-235B-4EC4-A06B-789DA29E8D3A}" presName="conn" presStyleLbl="parChTrans1D2" presStyleIdx="0" presStyleCnt="1"/>
      <dgm:spPr/>
    </dgm:pt>
    <dgm:pt modelId="{25AF7208-49A3-4C66-B5B4-22405B4DCDD7}" type="pres">
      <dgm:prSet presAssocID="{2F9124F2-235B-4EC4-A06B-789DA29E8D3A}" presName="extraNode" presStyleLbl="node1" presStyleIdx="0" presStyleCnt="4"/>
      <dgm:spPr/>
    </dgm:pt>
    <dgm:pt modelId="{AC658232-5C1D-45A7-B008-3F6674277702}" type="pres">
      <dgm:prSet presAssocID="{2F9124F2-235B-4EC4-A06B-789DA29E8D3A}" presName="dstNode" presStyleLbl="node1" presStyleIdx="0" presStyleCnt="4"/>
      <dgm:spPr/>
    </dgm:pt>
    <dgm:pt modelId="{7C2A9EBA-444E-4AD3-98B0-52F3C305469C}" type="pres">
      <dgm:prSet presAssocID="{B521110E-008B-4C5B-91E4-903EB63844BF}" presName="text_1" presStyleLbl="node1" presStyleIdx="0" presStyleCnt="4" custLinFactNeighborX="-599" custLinFactNeighborY="-2501">
        <dgm:presLayoutVars>
          <dgm:bulletEnabled val="1"/>
        </dgm:presLayoutVars>
      </dgm:prSet>
      <dgm:spPr/>
    </dgm:pt>
    <dgm:pt modelId="{6FBF0F83-AB2F-45D3-B9D1-DBED7686DE0D}" type="pres">
      <dgm:prSet presAssocID="{B521110E-008B-4C5B-91E4-903EB63844BF}" presName="accent_1" presStyleCnt="0"/>
      <dgm:spPr/>
    </dgm:pt>
    <dgm:pt modelId="{F279186E-6AD6-458E-AD63-FCDF965BB8DC}" type="pres">
      <dgm:prSet presAssocID="{B521110E-008B-4C5B-91E4-903EB63844BF}" presName="accentRepeatNode" presStyleLbl="solidFgAcc1" presStyleIdx="0" presStyleCnt="4" custScaleX="110556" custScaleY="110556"/>
      <dgm:spPr>
        <a:blipFill rotWithShape="0">
          <a:blip xmlns:r="http://schemas.openxmlformats.org/officeDocument/2006/relationships" r:embed="rId1"/>
          <a:stretch>
            <a:fillRect/>
          </a:stretch>
        </a:blipFill>
        <a:ln w="28575">
          <a:solidFill>
            <a:schemeClr val="bg1"/>
          </a:solidFill>
        </a:ln>
      </dgm:spPr>
    </dgm:pt>
    <dgm:pt modelId="{5BBFBD1D-4319-410C-90B7-EE7E74B68A63}" type="pres">
      <dgm:prSet presAssocID="{00D71917-78EF-4D37-995F-754D1007D089}" presName="text_2" presStyleLbl="node1" presStyleIdx="1" presStyleCnt="4" custLinFactNeighborX="-2821" custLinFactNeighborY="-29544">
        <dgm:presLayoutVars>
          <dgm:bulletEnabled val="1"/>
        </dgm:presLayoutVars>
      </dgm:prSet>
      <dgm:spPr/>
    </dgm:pt>
    <dgm:pt modelId="{076AFE30-C359-4567-BE42-6C1B1187EB4E}" type="pres">
      <dgm:prSet presAssocID="{00D71917-78EF-4D37-995F-754D1007D089}" presName="accent_2" presStyleCnt="0"/>
      <dgm:spPr/>
    </dgm:pt>
    <dgm:pt modelId="{D3E1B977-01DF-4ADC-8938-1B2D7227B296}" type="pres">
      <dgm:prSet presAssocID="{00D71917-78EF-4D37-995F-754D1007D089}" presName="accentRepeatNode" presStyleLbl="solidFgAcc1" presStyleIdx="1" presStyleCnt="4" custScaleX="110556" custScaleY="110556"/>
      <dgm:spPr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8575">
          <a:solidFill>
            <a:schemeClr val="bg1"/>
          </a:solidFill>
        </a:ln>
      </dgm:spPr>
    </dgm:pt>
    <dgm:pt modelId="{7FE13FA5-4B59-4CB1-A1A1-051A0BA23D51}" type="pres">
      <dgm:prSet presAssocID="{FE73B509-3B20-41D5-ACAC-D63B2D851CDE}" presName="text_3" presStyleLbl="node1" presStyleIdx="2" presStyleCnt="4" custScaleX="101121" custScaleY="60032" custLinFactNeighborX="135" custLinFactNeighborY="1535">
        <dgm:presLayoutVars>
          <dgm:bulletEnabled val="1"/>
        </dgm:presLayoutVars>
      </dgm:prSet>
      <dgm:spPr/>
    </dgm:pt>
    <dgm:pt modelId="{AD36BBD0-C517-4FDD-8CFF-5E5C0DC0BA76}" type="pres">
      <dgm:prSet presAssocID="{FE73B509-3B20-41D5-ACAC-D63B2D851CDE}" presName="accent_3" presStyleCnt="0"/>
      <dgm:spPr/>
    </dgm:pt>
    <dgm:pt modelId="{23B06EB9-1B9E-46D8-8E8E-2E8E2F0D3BA5}" type="pres">
      <dgm:prSet presAssocID="{FE73B509-3B20-41D5-ACAC-D63B2D851CDE}" presName="accentRepeatNode" presStyleLbl="solidFgAcc1" presStyleIdx="2" presStyleCnt="4" custScaleX="110556" custScaleY="110556"/>
      <dgm:spPr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8575">
          <a:solidFill>
            <a:schemeClr val="bg1"/>
          </a:solidFill>
        </a:ln>
      </dgm:spPr>
    </dgm:pt>
    <dgm:pt modelId="{0D05C597-4563-48D4-A49A-90DBA9EB4FD9}" type="pres">
      <dgm:prSet presAssocID="{479E3B8D-B5C5-4EB2-89CA-86AE349F1B2E}" presName="text_4" presStyleLbl="node1" presStyleIdx="3" presStyleCnt="4">
        <dgm:presLayoutVars>
          <dgm:bulletEnabled val="1"/>
        </dgm:presLayoutVars>
      </dgm:prSet>
      <dgm:spPr/>
    </dgm:pt>
    <dgm:pt modelId="{77992E28-9825-4090-8C92-79E1E82E5BDD}" type="pres">
      <dgm:prSet presAssocID="{479E3B8D-B5C5-4EB2-89CA-86AE349F1B2E}" presName="accent_4" presStyleCnt="0"/>
      <dgm:spPr/>
    </dgm:pt>
    <dgm:pt modelId="{39313E0F-86D1-4373-83D7-3C67BFD9E993}" type="pres">
      <dgm:prSet presAssocID="{479E3B8D-B5C5-4EB2-89CA-86AE349F1B2E}" presName="accentRepeatNode" presStyleLbl="solidFgAcc1" presStyleIdx="3" presStyleCnt="4" custScaleX="110556" custScaleY="11055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1356A708-EEF1-4B22-ABB6-B9B3AD3A9139}" srcId="{2F9124F2-235B-4EC4-A06B-789DA29E8D3A}" destId="{479E3B8D-B5C5-4EB2-89CA-86AE349F1B2E}" srcOrd="3" destOrd="0" parTransId="{9680F585-6AF0-4F54-AA50-53C28D887AB0}" sibTransId="{0219FD86-5F16-40A3-84A9-DD1CA6C1EB72}"/>
    <dgm:cxn modelId="{8A535D11-1F7E-447A-8A8A-6E8387E61B8A}" type="presOf" srcId="{2F9124F2-235B-4EC4-A06B-789DA29E8D3A}" destId="{60085002-7B6E-4172-A791-A631864DE37E}" srcOrd="0" destOrd="0" presId="urn:microsoft.com/office/officeart/2008/layout/VerticalCurvedList"/>
    <dgm:cxn modelId="{851E901B-457B-403D-9A0F-0A5D0BAC0FBF}" type="presOf" srcId="{B521110E-008B-4C5B-91E4-903EB63844BF}" destId="{7C2A9EBA-444E-4AD3-98B0-52F3C305469C}" srcOrd="0" destOrd="0" presId="urn:microsoft.com/office/officeart/2008/layout/VerticalCurvedList"/>
    <dgm:cxn modelId="{D76DFB22-8BCA-4271-80AB-58DEA55365B9}" type="presOf" srcId="{FE73B509-3B20-41D5-ACAC-D63B2D851CDE}" destId="{7FE13FA5-4B59-4CB1-A1A1-051A0BA23D51}" srcOrd="0" destOrd="0" presId="urn:microsoft.com/office/officeart/2008/layout/VerticalCurvedList"/>
    <dgm:cxn modelId="{14FD4839-FE0B-4B5D-BE49-66E5657457C4}" srcId="{2F9124F2-235B-4EC4-A06B-789DA29E8D3A}" destId="{B521110E-008B-4C5B-91E4-903EB63844BF}" srcOrd="0" destOrd="0" parTransId="{99BCB53F-0C59-4E41-96E0-5771D46D8117}" sibTransId="{2CD52BD0-F76A-4B73-A05C-ADC7ED5346C8}"/>
    <dgm:cxn modelId="{295D4E6A-B93C-4458-B1DB-8B38D86C45D4}" type="presOf" srcId="{2CD52BD0-F76A-4B73-A05C-ADC7ED5346C8}" destId="{1C36818F-737D-497E-B734-BAD6FC591AA1}" srcOrd="0" destOrd="0" presId="urn:microsoft.com/office/officeart/2008/layout/VerticalCurvedList"/>
    <dgm:cxn modelId="{C49DD771-1659-410F-8243-C4C74E8D18F2}" type="presOf" srcId="{00D71917-78EF-4D37-995F-754D1007D089}" destId="{5BBFBD1D-4319-410C-90B7-EE7E74B68A63}" srcOrd="0" destOrd="0" presId="urn:microsoft.com/office/officeart/2008/layout/VerticalCurvedList"/>
    <dgm:cxn modelId="{609B3E98-2F79-4C33-9DD6-0C278DBDA170}" srcId="{2F9124F2-235B-4EC4-A06B-789DA29E8D3A}" destId="{FE73B509-3B20-41D5-ACAC-D63B2D851CDE}" srcOrd="2" destOrd="0" parTransId="{7AD2B1BB-7666-4B9D-8B4A-A78A5EE22241}" sibTransId="{9BC97A53-8E98-4AD2-BF55-AFEE270A1C2F}"/>
    <dgm:cxn modelId="{ED5D79E4-F072-418E-9BA1-2D0646EF8415}" srcId="{2F9124F2-235B-4EC4-A06B-789DA29E8D3A}" destId="{00D71917-78EF-4D37-995F-754D1007D089}" srcOrd="1" destOrd="0" parTransId="{1412FE74-7DEA-4BAB-A50C-0BA1D785C828}" sibTransId="{5020955F-0532-445D-972E-53F49C2C671B}"/>
    <dgm:cxn modelId="{3AB96CE8-A13C-454F-B0A9-B442693DCE44}" type="presOf" srcId="{479E3B8D-B5C5-4EB2-89CA-86AE349F1B2E}" destId="{0D05C597-4563-48D4-A49A-90DBA9EB4FD9}" srcOrd="0" destOrd="0" presId="urn:microsoft.com/office/officeart/2008/layout/VerticalCurvedList"/>
    <dgm:cxn modelId="{2E312E63-6C33-4188-8C9D-19652A796A03}" type="presParOf" srcId="{60085002-7B6E-4172-A791-A631864DE37E}" destId="{857F3AB7-D096-4653-9972-D93202E06E12}" srcOrd="0" destOrd="0" presId="urn:microsoft.com/office/officeart/2008/layout/VerticalCurvedList"/>
    <dgm:cxn modelId="{7691C65E-1004-4A40-B640-3F7088595891}" type="presParOf" srcId="{857F3AB7-D096-4653-9972-D93202E06E12}" destId="{8EDABC65-67CD-4EB5-9C2A-2043319F0A0C}" srcOrd="0" destOrd="0" presId="urn:microsoft.com/office/officeart/2008/layout/VerticalCurvedList"/>
    <dgm:cxn modelId="{604587C7-CBB1-411E-BB27-46F863473C97}" type="presParOf" srcId="{8EDABC65-67CD-4EB5-9C2A-2043319F0A0C}" destId="{F0928C9F-1B9B-410A-ABAE-E6D913CCEEE2}" srcOrd="0" destOrd="0" presId="urn:microsoft.com/office/officeart/2008/layout/VerticalCurvedList"/>
    <dgm:cxn modelId="{5D129E5B-CC84-42B1-9D68-21B67C5597A5}" type="presParOf" srcId="{8EDABC65-67CD-4EB5-9C2A-2043319F0A0C}" destId="{1C36818F-737D-497E-B734-BAD6FC591AA1}" srcOrd="1" destOrd="0" presId="urn:microsoft.com/office/officeart/2008/layout/VerticalCurvedList"/>
    <dgm:cxn modelId="{D3208C76-73A8-460C-94D8-F36F54D556AC}" type="presParOf" srcId="{8EDABC65-67CD-4EB5-9C2A-2043319F0A0C}" destId="{25AF7208-49A3-4C66-B5B4-22405B4DCDD7}" srcOrd="2" destOrd="0" presId="urn:microsoft.com/office/officeart/2008/layout/VerticalCurvedList"/>
    <dgm:cxn modelId="{28E9C04D-978A-4874-A70A-A3FC0BF46F8D}" type="presParOf" srcId="{8EDABC65-67CD-4EB5-9C2A-2043319F0A0C}" destId="{AC658232-5C1D-45A7-B008-3F6674277702}" srcOrd="3" destOrd="0" presId="urn:microsoft.com/office/officeart/2008/layout/VerticalCurvedList"/>
    <dgm:cxn modelId="{4E21BFDE-E003-4717-866C-F57A22C74638}" type="presParOf" srcId="{857F3AB7-D096-4653-9972-D93202E06E12}" destId="{7C2A9EBA-444E-4AD3-98B0-52F3C305469C}" srcOrd="1" destOrd="0" presId="urn:microsoft.com/office/officeart/2008/layout/VerticalCurvedList"/>
    <dgm:cxn modelId="{645B58F9-6AD9-4366-9BB4-9AE5BC628E48}" type="presParOf" srcId="{857F3AB7-D096-4653-9972-D93202E06E12}" destId="{6FBF0F83-AB2F-45D3-B9D1-DBED7686DE0D}" srcOrd="2" destOrd="0" presId="urn:microsoft.com/office/officeart/2008/layout/VerticalCurvedList"/>
    <dgm:cxn modelId="{3653548E-1553-4427-8A99-3AB425D4BEE8}" type="presParOf" srcId="{6FBF0F83-AB2F-45D3-B9D1-DBED7686DE0D}" destId="{F279186E-6AD6-458E-AD63-FCDF965BB8DC}" srcOrd="0" destOrd="0" presId="urn:microsoft.com/office/officeart/2008/layout/VerticalCurvedList"/>
    <dgm:cxn modelId="{075400D5-96B6-488A-B89F-FC48F3978E34}" type="presParOf" srcId="{857F3AB7-D096-4653-9972-D93202E06E12}" destId="{5BBFBD1D-4319-410C-90B7-EE7E74B68A63}" srcOrd="3" destOrd="0" presId="urn:microsoft.com/office/officeart/2008/layout/VerticalCurvedList"/>
    <dgm:cxn modelId="{8EDE7FBB-34FB-4A27-AC6B-D881E0D7E666}" type="presParOf" srcId="{857F3AB7-D096-4653-9972-D93202E06E12}" destId="{076AFE30-C359-4567-BE42-6C1B1187EB4E}" srcOrd="4" destOrd="0" presId="urn:microsoft.com/office/officeart/2008/layout/VerticalCurvedList"/>
    <dgm:cxn modelId="{E4D276D9-97C0-49E7-9DD2-F81BA54F6634}" type="presParOf" srcId="{076AFE30-C359-4567-BE42-6C1B1187EB4E}" destId="{D3E1B977-01DF-4ADC-8938-1B2D7227B296}" srcOrd="0" destOrd="0" presId="urn:microsoft.com/office/officeart/2008/layout/VerticalCurvedList"/>
    <dgm:cxn modelId="{FDCA2183-F3BE-4ABC-9D8B-2044969BC446}" type="presParOf" srcId="{857F3AB7-D096-4653-9972-D93202E06E12}" destId="{7FE13FA5-4B59-4CB1-A1A1-051A0BA23D51}" srcOrd="5" destOrd="0" presId="urn:microsoft.com/office/officeart/2008/layout/VerticalCurvedList"/>
    <dgm:cxn modelId="{4A529CD2-FC21-4BB8-B060-9F9BDE58A0BA}" type="presParOf" srcId="{857F3AB7-D096-4653-9972-D93202E06E12}" destId="{AD36BBD0-C517-4FDD-8CFF-5E5C0DC0BA76}" srcOrd="6" destOrd="0" presId="urn:microsoft.com/office/officeart/2008/layout/VerticalCurvedList"/>
    <dgm:cxn modelId="{98F8C98D-CD4A-4221-A9F5-F30F5539B2DF}" type="presParOf" srcId="{AD36BBD0-C517-4FDD-8CFF-5E5C0DC0BA76}" destId="{23B06EB9-1B9E-46D8-8E8E-2E8E2F0D3BA5}" srcOrd="0" destOrd="0" presId="urn:microsoft.com/office/officeart/2008/layout/VerticalCurvedList"/>
    <dgm:cxn modelId="{1DC516DE-4B5D-4855-A805-64EB667D6709}" type="presParOf" srcId="{857F3AB7-D096-4653-9972-D93202E06E12}" destId="{0D05C597-4563-48D4-A49A-90DBA9EB4FD9}" srcOrd="7" destOrd="0" presId="urn:microsoft.com/office/officeart/2008/layout/VerticalCurvedList"/>
    <dgm:cxn modelId="{E52B14B7-50AB-4798-B1E7-F5C23D06AE82}" type="presParOf" srcId="{857F3AB7-D096-4653-9972-D93202E06E12}" destId="{77992E28-9825-4090-8C92-79E1E82E5BDD}" srcOrd="8" destOrd="0" presId="urn:microsoft.com/office/officeart/2008/layout/VerticalCurvedList"/>
    <dgm:cxn modelId="{F75B6718-1427-4A55-A6FC-BAEDF89D7441}" type="presParOf" srcId="{77992E28-9825-4090-8C92-79E1E82E5BDD}" destId="{39313E0F-86D1-4373-83D7-3C67BFD9E99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36818F-737D-497E-B734-BAD6FC591AA1}">
      <dsp:nvSpPr>
        <dsp:cNvPr id="0" name=""/>
        <dsp:cNvSpPr/>
      </dsp:nvSpPr>
      <dsp:spPr>
        <a:xfrm>
          <a:off x="-6127823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2A9EBA-444E-4AD3-98B0-52F3C305469C}">
      <dsp:nvSpPr>
        <dsp:cNvPr id="0" name=""/>
        <dsp:cNvSpPr/>
      </dsp:nvSpPr>
      <dsp:spPr>
        <a:xfrm>
          <a:off x="560028" y="395738"/>
          <a:ext cx="8286051" cy="833607"/>
        </a:xfrm>
        <a:prstGeom prst="rect">
          <a:avLst/>
        </a:prstGeom>
        <a:solidFill>
          <a:srgbClr val="E9530E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676" tIns="81280" rIns="81280" bIns="8128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3200" i="1" kern="1200" dirty="0">
            <a:solidFill>
              <a:schemeClr val="bg1"/>
            </a:solidFill>
          </a:endParaRPr>
        </a:p>
      </dsp:txBody>
      <dsp:txXfrm>
        <a:off x="560028" y="395738"/>
        <a:ext cx="8286051" cy="833607"/>
      </dsp:txXfrm>
    </dsp:sp>
    <dsp:sp modelId="{F279186E-6AD6-458E-AD63-FCDF965BB8DC}">
      <dsp:nvSpPr>
        <dsp:cNvPr id="0" name=""/>
        <dsp:cNvSpPr/>
      </dsp:nvSpPr>
      <dsp:spPr>
        <a:xfrm>
          <a:off x="33660" y="257388"/>
          <a:ext cx="1152004" cy="115200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BFBD1D-4319-410C-90B7-EE7E74B68A63}">
      <dsp:nvSpPr>
        <dsp:cNvPr id="0" name=""/>
        <dsp:cNvSpPr/>
      </dsp:nvSpPr>
      <dsp:spPr>
        <a:xfrm>
          <a:off x="867321" y="1420934"/>
          <a:ext cx="7808124" cy="833607"/>
        </a:xfrm>
        <a:prstGeom prst="rect">
          <a:avLst/>
        </a:prstGeom>
        <a:solidFill>
          <a:srgbClr val="E9530E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676" tIns="81280" rIns="81280" bIns="8128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3200" i="1" kern="1200" baseline="30000" dirty="0">
            <a:solidFill>
              <a:schemeClr val="bg1"/>
            </a:solidFill>
          </a:endParaRPr>
        </a:p>
      </dsp:txBody>
      <dsp:txXfrm>
        <a:off x="867321" y="1420934"/>
        <a:ext cx="7808124" cy="833607"/>
      </dsp:txXfrm>
    </dsp:sp>
    <dsp:sp modelId="{D3E1B977-01DF-4ADC-8938-1B2D7227B296}">
      <dsp:nvSpPr>
        <dsp:cNvPr id="0" name=""/>
        <dsp:cNvSpPr/>
      </dsp:nvSpPr>
      <dsp:spPr>
        <a:xfrm>
          <a:off x="511586" y="1508017"/>
          <a:ext cx="1152004" cy="1152004"/>
        </a:xfrm>
        <a:prstGeom prst="ellipse">
          <a:avLst/>
        </a:prstGeom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E13FA5-4B59-4CB1-A1A1-051A0BA23D51}">
      <dsp:nvSpPr>
        <dsp:cNvPr id="0" name=""/>
        <dsp:cNvSpPr/>
      </dsp:nvSpPr>
      <dsp:spPr>
        <a:xfrm>
          <a:off x="1054365" y="3097227"/>
          <a:ext cx="7895653" cy="500431"/>
        </a:xfrm>
        <a:prstGeom prst="rect">
          <a:avLst/>
        </a:prstGeom>
        <a:solidFill>
          <a:srgbClr val="E9530E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676" tIns="81280" rIns="81280" bIns="81280" numCol="1" spcCol="1270" anchor="ctr" anchorCtr="0">
          <a:noAutofit/>
        </a:bodyPr>
        <a:lstStyle/>
        <a:p>
          <a:pPr marL="0" lvl="0" indent="0" algn="l" defTabSz="1422400">
            <a:lnSpc>
              <a:spcPct val="7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3200" i="1" kern="1200" dirty="0">
            <a:solidFill>
              <a:schemeClr val="bg1"/>
            </a:solidFill>
          </a:endParaRPr>
        </a:p>
      </dsp:txBody>
      <dsp:txXfrm>
        <a:off x="1054365" y="3097227"/>
        <a:ext cx="7895653" cy="500431"/>
      </dsp:txXfrm>
    </dsp:sp>
    <dsp:sp modelId="{23B06EB9-1B9E-46D8-8E8E-2E8E2F0D3BA5}">
      <dsp:nvSpPr>
        <dsp:cNvPr id="0" name=""/>
        <dsp:cNvSpPr/>
      </dsp:nvSpPr>
      <dsp:spPr>
        <a:xfrm>
          <a:off x="511586" y="2758645"/>
          <a:ext cx="1152004" cy="1152004"/>
        </a:xfrm>
        <a:prstGeom prst="ellipse">
          <a:avLst/>
        </a:prstGeom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05C597-4563-48D4-A49A-90DBA9EB4FD9}">
      <dsp:nvSpPr>
        <dsp:cNvPr id="0" name=""/>
        <dsp:cNvSpPr/>
      </dsp:nvSpPr>
      <dsp:spPr>
        <a:xfrm>
          <a:off x="609662" y="4168472"/>
          <a:ext cx="8286051" cy="833607"/>
        </a:xfrm>
        <a:prstGeom prst="rect">
          <a:avLst/>
        </a:prstGeom>
        <a:solidFill>
          <a:srgbClr val="E9530E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676" tIns="81280" rIns="81280" bIns="81280" numCol="1" spcCol="1270" anchor="ctr" anchorCtr="0">
          <a:noAutofit/>
        </a:bodyPr>
        <a:lstStyle/>
        <a:p>
          <a:pPr marL="0" lvl="0" indent="0" algn="l" defTabSz="1422400">
            <a:lnSpc>
              <a:spcPct val="7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3200" i="1" kern="1200" dirty="0">
            <a:solidFill>
              <a:schemeClr val="bg1"/>
            </a:solidFill>
          </a:endParaRPr>
        </a:p>
      </dsp:txBody>
      <dsp:txXfrm>
        <a:off x="609662" y="4168472"/>
        <a:ext cx="8286051" cy="833607"/>
      </dsp:txXfrm>
    </dsp:sp>
    <dsp:sp modelId="{39313E0F-86D1-4373-83D7-3C67BFD9E993}">
      <dsp:nvSpPr>
        <dsp:cNvPr id="0" name=""/>
        <dsp:cNvSpPr/>
      </dsp:nvSpPr>
      <dsp:spPr>
        <a:xfrm>
          <a:off x="33660" y="4009273"/>
          <a:ext cx="1152004" cy="1152004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E8C3E7-4894-4987-AB2E-3BF12F701E47}" type="datetimeFigureOut">
              <a:rPr lang="pl-PL" smtClean="0"/>
              <a:t>26.06.2024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16F0B1-7D38-4015-97CB-5F936C4AB30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797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6F0B1-7D38-4015-97CB-5F936C4AB30B}" type="slidenum">
              <a:rPr lang="pl-PL" smtClean="0">
                <a:solidFill>
                  <a:prstClr val="black"/>
                </a:solidFill>
              </a:rPr>
              <a:pPr/>
              <a:t>7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791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0865D6-CF1A-46C6-2024-F22DC77F53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DB8A4C03-4C21-DE6B-6164-AB4F072B5D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BAD150E1-EC9D-E890-5317-A1829839E1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2E63A43-7325-5DF4-AABA-01811AC4E7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6F0B1-7D38-4015-97CB-5F936C4AB30B}" type="slidenum">
              <a:rPr lang="pl-PL" smtClean="0">
                <a:solidFill>
                  <a:prstClr val="black"/>
                </a:solidFill>
              </a:rPr>
              <a:pPr/>
              <a:t>8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871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A02354-07FD-C3A6-20FF-7009E90C6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B717EC1E-D542-4A00-806A-B69AD724EF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F8AC83E8-0048-BF2C-70C4-C10BE0C3B9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436EECA-43ED-476F-F515-6C236FF633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6F0B1-7D38-4015-97CB-5F936C4AB30B}" type="slidenum">
              <a:rPr lang="pl-PL" smtClean="0">
                <a:solidFill>
                  <a:prstClr val="black"/>
                </a:solidFill>
              </a:rPr>
              <a:pPr/>
              <a:t>9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1114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16F0B1-7D38-4015-97CB-5F936C4AB30B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041606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16F0B1-7D38-4015-97CB-5F936C4AB30B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129885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16F0B1-7D38-4015-97CB-5F936C4AB30B}" type="slidenum">
              <a:rPr lang="pl-PL" smtClean="0"/>
              <a:t>26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699667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16F0B1-7D38-4015-97CB-5F936C4AB30B}" type="slidenum">
              <a:rPr lang="pl-PL" smtClean="0"/>
              <a:t>27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31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6F0B1-7D38-4015-97CB-5F936C4AB30B}" type="slidenum">
              <a:rPr lang="pl-PL" smtClean="0">
                <a:solidFill>
                  <a:prstClr val="black"/>
                </a:solidFill>
              </a:rPr>
              <a:pPr/>
              <a:t>29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069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16F0B1-7D38-4015-97CB-5F936C4AB30B}" type="slidenum">
              <a:rPr lang="pl-PL" smtClean="0"/>
              <a:t>30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4181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2A3D586-336C-4D20-986D-0BB98C038D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F9FAE4D8-C5A2-4093-BCDB-643DE81D14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ACB7AB6-E5AB-418B-A343-C1FECFFFF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/>
              <a:t>26.06.2024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A6EDDB7-2968-4CF4-A688-C78A76567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868AE35-8726-4A3A-A3C9-A0ECDB43C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3736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CA3DAC6-C5B1-485E-9B3B-1BC18533F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46E12500-852E-49F5-8EBC-9D93ED62BF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FAC4543-E798-440D-8E30-3F596F7B7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/>
              <a:t>26.06.2024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37CC71A-2DA9-4AAC-AF52-C960AB283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D0234D4-3D88-48EB-A62A-B4A44E28C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3776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59A38278-5DA3-44E0-B90C-0B8BC07726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B9573BC-A791-4E86-BB08-460702EB63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B6E0A61-8497-4671-B4DF-3323626A1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/>
              <a:t>26.06.2024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66DCA99-9E14-45C7-B1DF-7E22619A2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11A6B6A-E49A-414C-9147-8DEFFB0DC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4896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2A3D586-336C-4D20-986D-0BB98C038D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F9FAE4D8-C5A2-4093-BCDB-643DE81D14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ACB7AB6-E5AB-418B-A343-C1FECFFFF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A6EDDB7-2968-4CF4-A688-C78A76567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868AE35-8726-4A3A-A3C9-A0ECDB43C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39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B3B1315-C526-457C-80F9-CFA233978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01C698-9B22-4EEB-9134-789FEE571C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F0A40BC-6908-4B59-BA9F-A43A6B1A0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E281870-ECFC-42B9-A4D3-ABE6C4083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8696DC1-5CD6-4E92-B313-0A969D03E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86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56AFA04-3DE5-4ACF-831F-3E7C45CD9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3A29AC5-A684-43C8-9790-C74C08336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BD46E65-B0A3-4835-9F7D-94265D8EB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87F6637-741E-478D-B7F9-439859EEE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145CC63-9DB9-4E84-99C0-783A5BBDF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0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0487A33-24D0-4E8B-B323-EE1814677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2A21A67-2CB6-41B8-8EE7-ADCF775486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D7FDD7A-CE83-4DC4-9702-133B5257B8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7791525-524B-4F30-8CDF-68EC65A61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04EDB24-00F4-4AD0-9197-9C9B53348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687E459-AA3C-478E-8F3C-2218AFAB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61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2DBBC6C-B1C8-4875-854B-972D31EA6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86E9BA2-B20D-44B3-8B9E-8AB10AF3D9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8798DBD3-F6A9-4504-9DCB-8ACE9461B6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76A38702-B737-44C7-9599-5C320FF63E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753029B-A33A-4A9F-B0C1-963281A4B4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BA81B72-BB23-4F47-B64B-B82CF49FC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20B164DE-9050-4814-8C40-82EDEE77E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33E21E7E-BBC6-4925-99A6-60C0D1A19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29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6C7AC0A-7859-412E-AA32-DE4257517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AA1589D-CE6C-4072-A4D2-D7017A457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59B7DE7-2257-4686-B7CF-4A0DEFEE1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2AE828F-8A44-4312-8FEC-3E1A2AEAF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70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31D2646B-0875-4CAE-A83B-2C0451B74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AF69E692-B32A-49D7-888E-1D80DEFA7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E00CD89-ED73-4C86-BFC1-4381CBE6C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31A0BF-D063-46EE-8BEE-69EFDB579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3B0D1F-359F-426E-9914-1A16F7F2E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2929CA6-547B-492B-8B96-A7E0C2301F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D028CC2-63A7-446F-A2AB-D42045FBF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C5B59E6-94F3-4FA0-A12A-C79AFAE0B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E737583-C897-4C4B-B877-21478B908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40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B3B1315-C526-457C-80F9-CFA233978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01C698-9B22-4EEB-9134-789FEE571C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F0A40BC-6908-4B59-BA9F-A43A6B1A0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/>
              <a:t>26.06.2024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E281870-ECFC-42B9-A4D3-ABE6C4083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8696DC1-5CD6-4E92-B313-0A969D03E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4185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FAB3B3E-973E-4321-AF78-38A6D4438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852707CC-9E1D-4D61-9466-58BB4C0927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CBCAEB7-2BDB-4C27-AC68-8EFFD7D6C3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BF0017E-A93D-4914-A828-E171B2D59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5C804EA6-6E7D-4C52-86FA-D14A33CF1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A970760D-8757-40F2-B308-60C4B7EFF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29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CA3DAC6-C5B1-485E-9B3B-1BC18533F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46E12500-852E-49F5-8EBC-9D93ED62BF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FAC4543-E798-440D-8E30-3F596F7B7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37CC71A-2DA9-4AAC-AF52-C960AB283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D0234D4-3D88-48EB-A62A-B4A44E28C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45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59A38278-5DA3-44E0-B90C-0B8BC07726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B9573BC-A791-4E86-BB08-460702EB63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B6E0A61-8497-4671-B4DF-3323626A1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66DCA99-9E14-45C7-B1DF-7E22619A2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11A6B6A-E49A-414C-9147-8DEFFB0DC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75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2A3D586-336C-4D20-986D-0BB98C038D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F9FAE4D8-C5A2-4093-BCDB-643DE81D14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ACB7AB6-E5AB-418B-A343-C1FECFFFF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A6EDDB7-2968-4CF4-A688-C78A76567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868AE35-8726-4A3A-A3C9-A0ECDB43C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26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B3B1315-C526-457C-80F9-CFA233978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01C698-9B22-4EEB-9134-789FEE571C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F0A40BC-6908-4B59-BA9F-A43A6B1A0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E281870-ECFC-42B9-A4D3-ABE6C4083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8696DC1-5CD6-4E92-B313-0A969D03E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28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56AFA04-3DE5-4ACF-831F-3E7C45CD9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3A29AC5-A684-43C8-9790-C74C08336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BD46E65-B0A3-4835-9F7D-94265D8EB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87F6637-741E-478D-B7F9-439859EEE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145CC63-9DB9-4E84-99C0-783A5BBDF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98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0487A33-24D0-4E8B-B323-EE1814677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2A21A67-2CB6-41B8-8EE7-ADCF775486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D7FDD7A-CE83-4DC4-9702-133B5257B8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7791525-524B-4F30-8CDF-68EC65A61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04EDB24-00F4-4AD0-9197-9C9B53348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687E459-AA3C-478E-8F3C-2218AFAB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13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2DBBC6C-B1C8-4875-854B-972D31EA6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86E9BA2-B20D-44B3-8B9E-8AB10AF3D9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8798DBD3-F6A9-4504-9DCB-8ACE9461B6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76A38702-B737-44C7-9599-5C320FF63E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753029B-A33A-4A9F-B0C1-963281A4B4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BA81B72-BB23-4F47-B64B-B82CF49FC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20B164DE-9050-4814-8C40-82EDEE77E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33E21E7E-BBC6-4925-99A6-60C0D1A19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3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6C7AC0A-7859-412E-AA32-DE4257517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AA1589D-CE6C-4072-A4D2-D7017A457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59B7DE7-2257-4686-B7CF-4A0DEFEE1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2AE828F-8A44-4312-8FEC-3E1A2AEAF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84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31D2646B-0875-4CAE-A83B-2C0451B74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AF69E692-B32A-49D7-888E-1D80DEFA7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E00CD89-ED73-4C86-BFC1-4381CBE6C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16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56AFA04-3DE5-4ACF-831F-3E7C45CD9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3A29AC5-A684-43C8-9790-C74C08336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BD46E65-B0A3-4835-9F7D-94265D8EB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/>
              <a:t>26.06.2024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87F6637-741E-478D-B7F9-439859EEE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145CC63-9DB9-4E84-99C0-783A5BBDF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512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31A0BF-D063-46EE-8BEE-69EFDB579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3B0D1F-359F-426E-9914-1A16F7F2E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2929CA6-547B-492B-8B96-A7E0C2301F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D028CC2-63A7-446F-A2AB-D42045FBF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C5B59E6-94F3-4FA0-A12A-C79AFAE0B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E737583-C897-4C4B-B877-21478B908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79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FAB3B3E-973E-4321-AF78-38A6D4438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852707CC-9E1D-4D61-9466-58BB4C0927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CBCAEB7-2BDB-4C27-AC68-8EFFD7D6C3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BF0017E-A93D-4914-A828-E171B2D59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5C804EA6-6E7D-4C52-86FA-D14A33CF1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A970760D-8757-40F2-B308-60C4B7EFF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40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CA3DAC6-C5B1-485E-9B3B-1BC18533F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46E12500-852E-49F5-8EBC-9D93ED62BF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FAC4543-E798-440D-8E30-3F596F7B7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37CC71A-2DA9-4AAC-AF52-C960AB283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D0234D4-3D88-48EB-A62A-B4A44E28C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93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59A38278-5DA3-44E0-B90C-0B8BC07726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B9573BC-A791-4E86-BB08-460702EB63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B6E0A61-8497-4671-B4DF-3323626A1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66DCA99-9E14-45C7-B1DF-7E22619A2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11A6B6A-E49A-414C-9147-8DEFFB0DC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50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2A3D586-336C-4D20-986D-0BB98C038D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F9FAE4D8-C5A2-4093-BCDB-643DE81D14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ACB7AB6-E5AB-418B-A343-C1FECFFFF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A6EDDB7-2968-4CF4-A688-C78A76567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868AE35-8726-4A3A-A3C9-A0ECDB43C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59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B3B1315-C526-457C-80F9-CFA233978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01C698-9B22-4EEB-9134-789FEE571C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F0A40BC-6908-4B59-BA9F-A43A6B1A0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E281870-ECFC-42B9-A4D3-ABE6C4083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8696DC1-5CD6-4E92-B313-0A969D03E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90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56AFA04-3DE5-4ACF-831F-3E7C45CD9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3A29AC5-A684-43C8-9790-C74C08336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BD46E65-B0A3-4835-9F7D-94265D8EB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87F6637-741E-478D-B7F9-439859EEE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145CC63-9DB9-4E84-99C0-783A5BBDF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17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0487A33-24D0-4E8B-B323-EE1814677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2A21A67-2CB6-41B8-8EE7-ADCF775486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D7FDD7A-CE83-4DC4-9702-133B5257B8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7791525-524B-4F30-8CDF-68EC65A61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04EDB24-00F4-4AD0-9197-9C9B53348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687E459-AA3C-478E-8F3C-2218AFAB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2DBBC6C-B1C8-4875-854B-972D31EA6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86E9BA2-B20D-44B3-8B9E-8AB10AF3D9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8798DBD3-F6A9-4504-9DCB-8ACE9461B6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76A38702-B737-44C7-9599-5C320FF63E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753029B-A33A-4A9F-B0C1-963281A4B4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BA81B72-BB23-4F47-B64B-B82CF49FC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20B164DE-9050-4814-8C40-82EDEE77E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33E21E7E-BBC6-4925-99A6-60C0D1A19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20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6C7AC0A-7859-412E-AA32-DE4257517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AA1589D-CE6C-4072-A4D2-D7017A457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59B7DE7-2257-4686-B7CF-4A0DEFEE1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2AE828F-8A44-4312-8FEC-3E1A2AEAF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96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0487A33-24D0-4E8B-B323-EE1814677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2A21A67-2CB6-41B8-8EE7-ADCF775486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D7FDD7A-CE83-4DC4-9702-133B5257B8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7791525-524B-4F30-8CDF-68EC65A61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/>
              <a:t>26.06.2024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04EDB24-00F4-4AD0-9197-9C9B53348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687E459-AA3C-478E-8F3C-2218AFAB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66694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31D2646B-0875-4CAE-A83B-2C0451B74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AF69E692-B32A-49D7-888E-1D80DEFA7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E00CD89-ED73-4C86-BFC1-4381CBE6C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51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31A0BF-D063-46EE-8BEE-69EFDB579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3B0D1F-359F-426E-9914-1A16F7F2E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2929CA6-547B-492B-8B96-A7E0C2301F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D028CC2-63A7-446F-A2AB-D42045FBF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C5B59E6-94F3-4FA0-A12A-C79AFAE0B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E737583-C897-4C4B-B877-21478B908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48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FAB3B3E-973E-4321-AF78-38A6D4438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852707CC-9E1D-4D61-9466-58BB4C0927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CBCAEB7-2BDB-4C27-AC68-8EFFD7D6C3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BF0017E-A93D-4914-A828-E171B2D59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5C804EA6-6E7D-4C52-86FA-D14A33CF1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A970760D-8757-40F2-B308-60C4B7EFF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20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CA3DAC6-C5B1-485E-9B3B-1BC18533F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46E12500-852E-49F5-8EBC-9D93ED62BF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FAC4543-E798-440D-8E30-3F596F7B7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37CC71A-2DA9-4AAC-AF52-C960AB283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D0234D4-3D88-48EB-A62A-B4A44E28C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92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59A38278-5DA3-44E0-B90C-0B8BC07726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B9573BC-A791-4E86-BB08-460702EB63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B6E0A61-8497-4671-B4DF-3323626A1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66DCA99-9E14-45C7-B1DF-7E22619A2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11A6B6A-E49A-414C-9147-8DEFFB0DC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08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2A3D586-336C-4D20-986D-0BB98C038D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F9FAE4D8-C5A2-4093-BCDB-643DE81D14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ACB7AB6-E5AB-418B-A343-C1FECFFFF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A6EDDB7-2968-4CF4-A688-C78A76567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868AE35-8726-4A3A-A3C9-A0ECDB43C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54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B3B1315-C526-457C-80F9-CFA233978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01C698-9B22-4EEB-9134-789FEE571C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F0A40BC-6908-4B59-BA9F-A43A6B1A0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E281870-ECFC-42B9-A4D3-ABE6C4083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8696DC1-5CD6-4E92-B313-0A969D03E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66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56AFA04-3DE5-4ACF-831F-3E7C45CD9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3A29AC5-A684-43C8-9790-C74C08336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BD46E65-B0A3-4835-9F7D-94265D8EB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87F6637-741E-478D-B7F9-439859EEE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145CC63-9DB9-4E84-99C0-783A5BBDF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0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0487A33-24D0-4E8B-B323-EE1814677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2A21A67-2CB6-41B8-8EE7-ADCF775486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D7FDD7A-CE83-4DC4-9702-133B5257B8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7791525-524B-4F30-8CDF-68EC65A61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04EDB24-00F4-4AD0-9197-9C9B53348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687E459-AA3C-478E-8F3C-2218AFAB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71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2DBBC6C-B1C8-4875-854B-972D31EA6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86E9BA2-B20D-44B3-8B9E-8AB10AF3D9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8798DBD3-F6A9-4504-9DCB-8ACE9461B6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76A38702-B737-44C7-9599-5C320FF63E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753029B-A33A-4A9F-B0C1-963281A4B4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BA81B72-BB23-4F47-B64B-B82CF49FC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20B164DE-9050-4814-8C40-82EDEE77E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33E21E7E-BBC6-4925-99A6-60C0D1A19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37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2DBBC6C-B1C8-4875-854B-972D31EA6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86E9BA2-B20D-44B3-8B9E-8AB10AF3D9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8798DBD3-F6A9-4504-9DCB-8ACE9461B6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76A38702-B737-44C7-9599-5C320FF63E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753029B-A33A-4A9F-B0C1-963281A4B4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BA81B72-BB23-4F47-B64B-B82CF49FC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/>
              <a:t>26.06.2024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20B164DE-9050-4814-8C40-82EDEE77E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33E21E7E-BBC6-4925-99A6-60C0D1A19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5018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6C7AC0A-7859-412E-AA32-DE4257517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AA1589D-CE6C-4072-A4D2-D7017A457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59B7DE7-2257-4686-B7CF-4A0DEFEE1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2AE828F-8A44-4312-8FEC-3E1A2AEAF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75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31D2646B-0875-4CAE-A83B-2C0451B74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AF69E692-B32A-49D7-888E-1D80DEFA7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E00CD89-ED73-4C86-BFC1-4381CBE6C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95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31A0BF-D063-46EE-8BEE-69EFDB579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3B0D1F-359F-426E-9914-1A16F7F2E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2929CA6-547B-492B-8B96-A7E0C2301F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D028CC2-63A7-446F-A2AB-D42045FBF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C5B59E6-94F3-4FA0-A12A-C79AFAE0B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E737583-C897-4C4B-B877-21478B908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22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FAB3B3E-973E-4321-AF78-38A6D4438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852707CC-9E1D-4D61-9466-58BB4C0927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CBCAEB7-2BDB-4C27-AC68-8EFFD7D6C3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BF0017E-A93D-4914-A828-E171B2D59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5C804EA6-6E7D-4C52-86FA-D14A33CF1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A970760D-8757-40F2-B308-60C4B7EFF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92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CA3DAC6-C5B1-485E-9B3B-1BC18533F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46E12500-852E-49F5-8EBC-9D93ED62BF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FAC4543-E798-440D-8E30-3F596F7B7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37CC71A-2DA9-4AAC-AF52-C960AB283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D0234D4-3D88-48EB-A62A-B4A44E28C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64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59A38278-5DA3-44E0-B90C-0B8BC07726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B9573BC-A791-4E86-BB08-460702EB63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B6E0A61-8497-4671-B4DF-3323626A1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66DCA99-9E14-45C7-B1DF-7E22619A2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11A6B6A-E49A-414C-9147-8DEFFB0DC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24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6C7AC0A-7859-412E-AA32-DE4257517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AA1589D-CE6C-4072-A4D2-D7017A457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/>
              <a:t>26.06.2024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59B7DE7-2257-4686-B7CF-4A0DEFEE1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2AE828F-8A44-4312-8FEC-3E1A2AEAF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515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31D2646B-0875-4CAE-A83B-2C0451B74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/>
              <a:t>26.06.2024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AF69E692-B32A-49D7-888E-1D80DEFA7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E00CD89-ED73-4C86-BFC1-4381CBE6C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3850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31A0BF-D063-46EE-8BEE-69EFDB579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3B0D1F-359F-426E-9914-1A16F7F2E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2929CA6-547B-492B-8B96-A7E0C2301F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D028CC2-63A7-446F-A2AB-D42045FBF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/>
              <a:t>26.06.2024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C5B59E6-94F3-4FA0-A12A-C79AFAE0B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E737583-C897-4C4B-B877-21478B908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179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FAB3B3E-973E-4321-AF78-38A6D4438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852707CC-9E1D-4D61-9466-58BB4C0927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CBCAEB7-2BDB-4C27-AC68-8EFFD7D6C3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BF0017E-A93D-4914-A828-E171B2D59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/>
              <a:t>26.06.2024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5C804EA6-6E7D-4C52-86FA-D14A33CF1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A970760D-8757-40F2-B308-60C4B7EFF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2215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1996236-FD36-4633-8EC9-BD0C4B45A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10491F1-BD50-49C4-B1DE-FB566079A6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D18DDD8-DBEE-418F-9A36-700A021C7C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BE208-E04A-43C3-B5D3-428B380BCF53}" type="datetimeFigureOut">
              <a:rPr lang="pl-PL" smtClean="0"/>
              <a:t>26.06.2024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E16AE24-E7CB-4209-9010-E2B8D9A523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DA98D3F-C0E8-448E-AFC6-A2A5DC4060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0739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1996236-FD36-4633-8EC9-BD0C4B45A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10491F1-BD50-49C4-B1DE-FB566079A6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D18DDD8-DBEE-418F-9A36-700A021C7C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E16AE24-E7CB-4209-9010-E2B8D9A523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DA98D3F-C0E8-448E-AFC6-A2A5DC4060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104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1996236-FD36-4633-8EC9-BD0C4B45A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10491F1-BD50-49C4-B1DE-FB566079A6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D18DDD8-DBEE-418F-9A36-700A021C7C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E16AE24-E7CB-4209-9010-E2B8D9A523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DA98D3F-C0E8-448E-AFC6-A2A5DC4060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408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1996236-FD36-4633-8EC9-BD0C4B45A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10491F1-BD50-49C4-B1DE-FB566079A6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D18DDD8-DBEE-418F-9A36-700A021C7C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E16AE24-E7CB-4209-9010-E2B8D9A523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DA98D3F-C0E8-448E-AFC6-A2A5DC4060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833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1996236-FD36-4633-8EC9-BD0C4B45A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10491F1-BD50-49C4-B1DE-FB566079A6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D18DDD8-DBEE-418F-9A36-700A021C7C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26.06.2024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E16AE24-E7CB-4209-9010-E2B8D9A523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DA98D3F-C0E8-448E-AFC6-A2A5DC4060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25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8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sv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3.jp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image" Target="../media/image20.svg"/><Relationship Id="rId7" Type="http://schemas.openxmlformats.org/officeDocument/2006/relationships/image" Target="../media/image25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4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svg"/><Relationship Id="rId7" Type="http://schemas.openxmlformats.org/officeDocument/2006/relationships/image" Target="../media/image20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9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svg"/><Relationship Id="rId7" Type="http://schemas.openxmlformats.org/officeDocument/2006/relationships/image" Target="../media/image20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9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svg"/><Relationship Id="rId7" Type="http://schemas.openxmlformats.org/officeDocument/2006/relationships/image" Target="../media/image20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9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mailto:ppinsacz@marr.pl" TargetMode="External"/><Relationship Id="rId3" Type="http://schemas.openxmlformats.org/officeDocument/2006/relationships/image" Target="../media/image7.jpeg"/><Relationship Id="rId7" Type="http://schemas.openxmlformats.org/officeDocument/2006/relationships/hyperlink" Target="mailto:marr@marr.p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8.svg"/><Relationship Id="rId5" Type="http://schemas.openxmlformats.org/officeDocument/2006/relationships/image" Target="../media/image47.png"/><Relationship Id="rId10" Type="http://schemas.openxmlformats.org/officeDocument/2006/relationships/hyperlink" Target="mailto:wadowice@marr.pl" TargetMode="External"/><Relationship Id="rId4" Type="http://schemas.openxmlformats.org/officeDocument/2006/relationships/image" Target="../media/image46.png"/><Relationship Id="rId9" Type="http://schemas.openxmlformats.org/officeDocument/2006/relationships/hyperlink" Target="mailto:ppitarnow@marr.p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6.png"/><Relationship Id="rId9" Type="http://schemas.microsoft.com/office/2007/relationships/diagramDrawing" Target="../diagrams/drawin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E13A35F5-04FF-43FD-9E14-E0F005083A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4496" y="0"/>
            <a:ext cx="9747504" cy="6858000"/>
          </a:xfrm>
          <a:prstGeom prst="rect">
            <a:avLst/>
          </a:prstGeom>
        </p:spPr>
      </p:pic>
      <p:sp>
        <p:nvSpPr>
          <p:cNvPr id="14" name="Prostokąt 13">
            <a:extLst>
              <a:ext uri="{FF2B5EF4-FFF2-40B4-BE49-F238E27FC236}">
                <a16:creationId xmlns:a16="http://schemas.microsoft.com/office/drawing/2014/main" id="{411B1627-A3B3-4C68-B870-CFC2C6C853B9}"/>
              </a:ext>
            </a:extLst>
          </p:cNvPr>
          <p:cNvSpPr/>
          <p:nvPr/>
        </p:nvSpPr>
        <p:spPr>
          <a:xfrm>
            <a:off x="3425069" y="2998842"/>
            <a:ext cx="45719" cy="270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Tytuł 1">
            <a:extLst>
              <a:ext uri="{FF2B5EF4-FFF2-40B4-BE49-F238E27FC236}">
                <a16:creationId xmlns:a16="http://schemas.microsoft.com/office/drawing/2014/main" id="{ED7F804C-E221-4A07-83C2-911DE7566186}"/>
              </a:ext>
            </a:extLst>
          </p:cNvPr>
          <p:cNvSpPr txBox="1">
            <a:spLocks/>
          </p:cNvSpPr>
          <p:nvPr/>
        </p:nvSpPr>
        <p:spPr>
          <a:xfrm>
            <a:off x="3541187" y="2660114"/>
            <a:ext cx="8059573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4000" b="1" i="0" dirty="0">
                <a:solidFill>
                  <a:schemeClr val="bg1"/>
                </a:solidFill>
                <a:effectLst/>
                <a:latin typeface="PT Sans" panose="020B0503020203020204" pitchFamily="34" charset="-18"/>
              </a:rPr>
              <a:t>Fundusze europejskie przewidziane do realizacji w 2024 r.</a:t>
            </a:r>
          </a:p>
        </p:txBody>
      </p:sp>
      <p:sp>
        <p:nvSpPr>
          <p:cNvPr id="8" name="Podtytuł 2">
            <a:extLst>
              <a:ext uri="{FF2B5EF4-FFF2-40B4-BE49-F238E27FC236}">
                <a16:creationId xmlns:a16="http://schemas.microsoft.com/office/drawing/2014/main" id="{E9222DB5-7CBD-49DE-9B6F-951B7AF04E7D}"/>
              </a:ext>
            </a:extLst>
          </p:cNvPr>
          <p:cNvSpPr txBox="1">
            <a:spLocks/>
          </p:cNvSpPr>
          <p:nvPr/>
        </p:nvSpPr>
        <p:spPr>
          <a:xfrm>
            <a:off x="3541188" y="5047714"/>
            <a:ext cx="8059572" cy="10942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l-PL" sz="3000" baseline="30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pl-PL" sz="4800" b="1" baseline="30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Małopolska Agencja Rozwoju Regionalnego S.A.</a:t>
            </a:r>
          </a:p>
        </p:txBody>
      </p:sp>
    </p:spTree>
    <p:extLst>
      <p:ext uri="{BB962C8B-B14F-4D97-AF65-F5344CB8AC3E}">
        <p14:creationId xmlns:p14="http://schemas.microsoft.com/office/powerpoint/2010/main" val="319575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6E8A9A22-80F9-14F3-F613-9771E70FA1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4A2E8DAD-718F-D497-5438-35D39BA4ECDC}"/>
              </a:ext>
            </a:extLst>
          </p:cNvPr>
          <p:cNvSpPr txBox="1"/>
          <p:nvPr/>
        </p:nvSpPr>
        <p:spPr>
          <a:xfrm>
            <a:off x="422402" y="4203166"/>
            <a:ext cx="5993765" cy="175432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1200" dirty="0">
                <a:solidFill>
                  <a:srgbClr val="C00000"/>
                </a:solidFill>
              </a:rPr>
              <a:t>Adresaci wsparcia:</a:t>
            </a:r>
          </a:p>
          <a:p>
            <a:r>
              <a:rPr lang="pl-PL" sz="1200" dirty="0">
                <a:solidFill>
                  <a:srgbClr val="C00000"/>
                </a:solidFill>
              </a:rPr>
              <a:t>• Dział 55 – ZAKWATEROWANIE </a:t>
            </a:r>
          </a:p>
          <a:p>
            <a:r>
              <a:rPr lang="pl-PL" sz="1200" dirty="0">
                <a:solidFill>
                  <a:srgbClr val="C00000"/>
                </a:solidFill>
              </a:rPr>
              <a:t>• Dział 56 – DZIAŁALNOŚĆ USŁUGOWA ZWIĄZANA Z WYŻYWIENIEM </a:t>
            </a:r>
          </a:p>
          <a:p>
            <a:r>
              <a:rPr lang="pl-PL" sz="1200" dirty="0">
                <a:solidFill>
                  <a:srgbClr val="C00000"/>
                </a:solidFill>
              </a:rPr>
              <a:t>• Dział 59 – DZIAŁALNOŚĆ ZWIĄZANA Z PRODUKCJĄ FILMÓW, NAGRAŃ WIDEO,</a:t>
            </a:r>
          </a:p>
          <a:p>
            <a:r>
              <a:rPr lang="pl-PL" sz="1200" dirty="0">
                <a:solidFill>
                  <a:srgbClr val="C00000"/>
                </a:solidFill>
              </a:rPr>
              <a:t>• Dział 77 – WYNAJEM I DZIERŻAWA </a:t>
            </a:r>
          </a:p>
          <a:p>
            <a:r>
              <a:rPr lang="pl-PL" sz="1200" dirty="0">
                <a:solidFill>
                  <a:srgbClr val="C00000"/>
                </a:solidFill>
              </a:rPr>
              <a:t>• Dział 79 – DZIAŁALNOŚĆ ORGANIZATORÓW TURYSTYKI, POŚREDNIKÓW I AGENTÓW </a:t>
            </a:r>
          </a:p>
          <a:p>
            <a:r>
              <a:rPr lang="pl-PL" sz="1200" dirty="0">
                <a:solidFill>
                  <a:srgbClr val="C00000"/>
                </a:solidFill>
              </a:rPr>
              <a:t>• Dział 82 – DZIAŁALNOŚĆ ZWIĄZANA Z ADMINISTRACYJNĄ OBSŁUGĄ BIURA</a:t>
            </a:r>
          </a:p>
          <a:p>
            <a:r>
              <a:rPr lang="pl-PL" sz="1200" dirty="0">
                <a:solidFill>
                  <a:srgbClr val="C00000"/>
                </a:solidFill>
              </a:rPr>
              <a:t>• Dział 85 – EDUKACJA</a:t>
            </a:r>
          </a:p>
          <a:p>
            <a:r>
              <a:rPr lang="pl-PL" sz="1200" dirty="0">
                <a:solidFill>
                  <a:srgbClr val="C00000"/>
                </a:solidFill>
              </a:rPr>
              <a:t>• Dział 91 – DZIAŁALNOŚĆ BIBLIOTEK, ARCHIWÓW, MUZEÓW ORAZ POZOSTAŁA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DF1BF070-1B51-BDEE-ADE0-0FD190C8C493}"/>
              </a:ext>
            </a:extLst>
          </p:cNvPr>
          <p:cNvSpPr txBox="1"/>
          <p:nvPr/>
        </p:nvSpPr>
        <p:spPr>
          <a:xfrm>
            <a:off x="422403" y="2473497"/>
            <a:ext cx="4507737" cy="147732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dirty="0">
                <a:solidFill>
                  <a:srgbClr val="243778"/>
                </a:solidFill>
              </a:rPr>
              <a:t>Dla przedsiębiorstw, które doświadczyły znaczących trudności finansowych w wyniku pandemii- wykazać odnotowanie spadku obrotów w latach 2020 lub 2021, w wysokości co najmniej 30%, liczonych rok do roku.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58805B55-E485-192C-1697-81226F1550B6}"/>
              </a:ext>
            </a:extLst>
          </p:cNvPr>
          <p:cNvSpPr txBox="1"/>
          <p:nvPr/>
        </p:nvSpPr>
        <p:spPr>
          <a:xfrm>
            <a:off x="422403" y="1590511"/>
            <a:ext cx="5671922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4000" dirty="0">
                <a:solidFill>
                  <a:srgbClr val="243778"/>
                </a:solidFill>
                <a:latin typeface="+mj-lt"/>
              </a:rPr>
              <a:t>wsparcie dla firm!</a:t>
            </a:r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8163623F-2B94-079E-A60F-FE1130D3D0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2939" y="657061"/>
            <a:ext cx="4581525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92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B1219-9ECE-22B3-BACA-EF6697FF87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a 3">
            <a:extLst>
              <a:ext uri="{FF2B5EF4-FFF2-40B4-BE49-F238E27FC236}">
                <a16:creationId xmlns:a16="http://schemas.microsoft.com/office/drawing/2014/main" id="{632D880F-6939-3A9A-9667-4B46753C4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1407" y="689190"/>
            <a:ext cx="846926" cy="437818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8EEB3F7D-268A-9E25-5E6F-4D7C0699EE5B}"/>
              </a:ext>
            </a:extLst>
          </p:cNvPr>
          <p:cNvSpPr txBox="1"/>
          <p:nvPr/>
        </p:nvSpPr>
        <p:spPr>
          <a:xfrm>
            <a:off x="888275" y="3316974"/>
            <a:ext cx="61155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sz="1200" dirty="0">
              <a:solidFill>
                <a:srgbClr val="52AE32"/>
              </a:solidFill>
            </a:endParaRPr>
          </a:p>
          <a:p>
            <a:r>
              <a:rPr lang="pl-PL" b="1" dirty="0"/>
              <a:t>szkolenia i doradztwo dla: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mikro, małych, średnich i dużych firm z całej Polski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pracowników, menadżerów odpowiedzialnych </a:t>
            </a:r>
          </a:p>
          <a:p>
            <a:r>
              <a:rPr lang="pl-PL" dirty="0"/>
              <a:t>      za politykę personalną firmy</a:t>
            </a:r>
          </a:p>
        </p:txBody>
      </p:sp>
      <p:pic>
        <p:nvPicPr>
          <p:cNvPr id="8" name="Grafika 7">
            <a:extLst>
              <a:ext uri="{FF2B5EF4-FFF2-40B4-BE49-F238E27FC236}">
                <a16:creationId xmlns:a16="http://schemas.microsoft.com/office/drawing/2014/main" id="{F33B3C45-8B26-C61D-D8E1-0A1A8B09FD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8275" y="689189"/>
            <a:ext cx="588995" cy="437819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AD24CFFA-058A-FE8B-2533-8CD6C2EE5BE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2" t="5951" r="5515"/>
          <a:stretch/>
        </p:blipFill>
        <p:spPr>
          <a:xfrm>
            <a:off x="6537601" y="0"/>
            <a:ext cx="5654400" cy="5526157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E811C2E4-0A44-554B-BE24-8C278F4B0A25}"/>
              </a:ext>
            </a:extLst>
          </p:cNvPr>
          <p:cNvSpPr txBox="1"/>
          <p:nvPr/>
        </p:nvSpPr>
        <p:spPr>
          <a:xfrm>
            <a:off x="888275" y="1800696"/>
            <a:ext cx="6115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800" b="1" dirty="0">
                <a:solidFill>
                  <a:srgbClr val="87C771"/>
                </a:solidFill>
                <a:effectLst/>
                <a:latin typeface="+mj-lt"/>
                <a:ea typeface="Calibri" panose="020F0502020204030204" pitchFamily="34" charset="0"/>
              </a:rPr>
              <a:t>Akademia HR</a:t>
            </a:r>
            <a:br>
              <a:rPr lang="pl-PL" sz="3200" b="1" dirty="0">
                <a:solidFill>
                  <a:srgbClr val="87C771"/>
                </a:solidFill>
                <a:effectLst/>
                <a:latin typeface="+mj-lt"/>
                <a:ea typeface="Calibri" panose="020F0502020204030204" pitchFamily="34" charset="0"/>
              </a:rPr>
            </a:br>
            <a:r>
              <a:rPr lang="pl-PL" sz="2400" b="1" dirty="0">
                <a:solidFill>
                  <a:srgbClr val="3C55A2"/>
                </a:solidFill>
                <a:effectLst/>
                <a:latin typeface="+mj-lt"/>
                <a:ea typeface="Calibri" panose="020F0502020204030204" pitchFamily="34" charset="0"/>
              </a:rPr>
              <a:t>dostosuj firmę do wymagań jutra</a:t>
            </a:r>
          </a:p>
        </p:txBody>
      </p:sp>
      <p:pic>
        <p:nvPicPr>
          <p:cNvPr id="14" name="Grafika 13">
            <a:extLst>
              <a:ext uri="{FF2B5EF4-FFF2-40B4-BE49-F238E27FC236}">
                <a16:creationId xmlns:a16="http://schemas.microsoft.com/office/drawing/2014/main" id="{4767D233-96B7-3B39-0FC3-340EADCAB73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5874" y="5895791"/>
            <a:ext cx="7275065" cy="523805"/>
          </a:xfrm>
          <a:prstGeom prst="rect">
            <a:avLst/>
          </a:prstGeom>
        </p:spPr>
      </p:pic>
      <p:cxnSp>
        <p:nvCxnSpPr>
          <p:cNvPr id="15" name="Łącznik prosty 14">
            <a:extLst>
              <a:ext uri="{FF2B5EF4-FFF2-40B4-BE49-F238E27FC236}">
                <a16:creationId xmlns:a16="http://schemas.microsoft.com/office/drawing/2014/main" id="{BCD02D72-F801-B539-101E-FD14B18F23E7}"/>
              </a:ext>
            </a:extLst>
          </p:cNvPr>
          <p:cNvCxnSpPr>
            <a:cxnSpLocks/>
          </p:cNvCxnSpPr>
          <p:nvPr/>
        </p:nvCxnSpPr>
        <p:spPr>
          <a:xfrm>
            <a:off x="735874" y="5526157"/>
            <a:ext cx="1145612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8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0F6C4-4A38-9E01-27AF-B1DC98DE2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a 3">
            <a:extLst>
              <a:ext uri="{FF2B5EF4-FFF2-40B4-BE49-F238E27FC236}">
                <a16:creationId xmlns:a16="http://schemas.microsoft.com/office/drawing/2014/main" id="{831C2229-FE7C-3939-7162-7487A81470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1407" y="689190"/>
            <a:ext cx="846926" cy="437818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FFF9B689-1560-F2A3-4751-FD530F2EA6A0}"/>
              </a:ext>
            </a:extLst>
          </p:cNvPr>
          <p:cNvSpPr txBox="1"/>
          <p:nvPr/>
        </p:nvSpPr>
        <p:spPr>
          <a:xfrm>
            <a:off x="888275" y="3316974"/>
            <a:ext cx="61155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905"/>
              </a:spcAft>
            </a:pPr>
            <a:r>
              <a:rPr lang="pl-PL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Obszar realizacji projektu:</a:t>
            </a:r>
          </a:p>
          <a:p>
            <a:pPr marL="342900" lvl="0" indent="-342900">
              <a:spcAft>
                <a:spcPts val="905"/>
              </a:spcAft>
              <a:buFont typeface="Symbol" panose="05050102010706020507" pitchFamily="18" charset="2"/>
              <a:buChar char=""/>
            </a:pPr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Cała Polska</a:t>
            </a:r>
          </a:p>
          <a:p>
            <a:pPr lvl="0">
              <a:spcAft>
                <a:spcPts val="905"/>
              </a:spcAft>
            </a:pPr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Objęcie wsparciem szkoleniowym lub doradczym </a:t>
            </a:r>
            <a:b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pl-PL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 najmniej 950 pracowników </a:t>
            </a:r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odpowiedzialnych </a:t>
            </a:r>
            <a:b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za politykę personalną i zarządzanie personelem</a:t>
            </a:r>
          </a:p>
        </p:txBody>
      </p:sp>
      <p:pic>
        <p:nvPicPr>
          <p:cNvPr id="8" name="Grafika 7">
            <a:extLst>
              <a:ext uri="{FF2B5EF4-FFF2-40B4-BE49-F238E27FC236}">
                <a16:creationId xmlns:a16="http://schemas.microsoft.com/office/drawing/2014/main" id="{97B2BA0A-AAEA-C80B-85DA-9A20C9FB66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8275" y="689189"/>
            <a:ext cx="588995" cy="437819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F0CB6AA2-CFEA-75F3-0450-89A87F20284E}"/>
              </a:ext>
            </a:extLst>
          </p:cNvPr>
          <p:cNvSpPr txBox="1"/>
          <p:nvPr/>
        </p:nvSpPr>
        <p:spPr>
          <a:xfrm>
            <a:off x="888275" y="1800696"/>
            <a:ext cx="6115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800" b="1" dirty="0">
                <a:solidFill>
                  <a:srgbClr val="87C771"/>
                </a:solidFill>
                <a:effectLst/>
                <a:latin typeface="+mj-lt"/>
                <a:ea typeface="Calibri" panose="020F0502020204030204" pitchFamily="34" charset="0"/>
              </a:rPr>
              <a:t>Akademia HR</a:t>
            </a:r>
            <a:br>
              <a:rPr lang="pl-PL" sz="3200" b="1" dirty="0">
                <a:solidFill>
                  <a:srgbClr val="87C771"/>
                </a:solidFill>
                <a:effectLst/>
                <a:latin typeface="+mj-lt"/>
                <a:ea typeface="Calibri" panose="020F0502020204030204" pitchFamily="34" charset="0"/>
              </a:rPr>
            </a:br>
            <a:r>
              <a:rPr lang="pl-PL" sz="2400" b="1" dirty="0">
                <a:solidFill>
                  <a:srgbClr val="3C55A2"/>
                </a:solidFill>
                <a:effectLst/>
                <a:latin typeface="+mj-lt"/>
                <a:ea typeface="Calibri" panose="020F0502020204030204" pitchFamily="34" charset="0"/>
              </a:rPr>
              <a:t>dostosuj firmę do wymagań jutra</a:t>
            </a:r>
          </a:p>
        </p:txBody>
      </p:sp>
      <p:pic>
        <p:nvPicPr>
          <p:cNvPr id="14" name="Grafika 13">
            <a:extLst>
              <a:ext uri="{FF2B5EF4-FFF2-40B4-BE49-F238E27FC236}">
                <a16:creationId xmlns:a16="http://schemas.microsoft.com/office/drawing/2014/main" id="{254C37F5-5C75-8E00-EB51-D166530103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5874" y="5895791"/>
            <a:ext cx="7275065" cy="523805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7E52F5E1-04FB-E699-6B73-C9FB95B9E20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2" t="5951" r="5515"/>
          <a:stretch/>
        </p:blipFill>
        <p:spPr>
          <a:xfrm>
            <a:off x="6537601" y="0"/>
            <a:ext cx="5654400" cy="5526157"/>
          </a:xfrm>
          <a:prstGeom prst="rect">
            <a:avLst/>
          </a:prstGeom>
        </p:spPr>
      </p:pic>
      <p:cxnSp>
        <p:nvCxnSpPr>
          <p:cNvPr id="15" name="Łącznik prosty 14">
            <a:extLst>
              <a:ext uri="{FF2B5EF4-FFF2-40B4-BE49-F238E27FC236}">
                <a16:creationId xmlns:a16="http://schemas.microsoft.com/office/drawing/2014/main" id="{B4C55BE3-E364-13B5-2A93-7E075D409ECC}"/>
              </a:ext>
            </a:extLst>
          </p:cNvPr>
          <p:cNvCxnSpPr>
            <a:cxnSpLocks/>
          </p:cNvCxnSpPr>
          <p:nvPr/>
        </p:nvCxnSpPr>
        <p:spPr>
          <a:xfrm>
            <a:off x="735874" y="5526157"/>
            <a:ext cx="1145612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538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5FC4A-01AE-BE0A-4F19-15952E8225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a 4">
            <a:extLst>
              <a:ext uri="{FF2B5EF4-FFF2-40B4-BE49-F238E27FC236}">
                <a16:creationId xmlns:a16="http://schemas.microsoft.com/office/drawing/2014/main" id="{6E39C1EA-79E8-634C-5959-F76D03813B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5874" y="5915431"/>
            <a:ext cx="7275065" cy="427198"/>
          </a:xfrm>
          <a:prstGeom prst="rect">
            <a:avLst/>
          </a:prstGeom>
        </p:spPr>
      </p:pic>
      <p:pic>
        <p:nvPicPr>
          <p:cNvPr id="7" name="Grafika 6">
            <a:extLst>
              <a:ext uri="{FF2B5EF4-FFF2-40B4-BE49-F238E27FC236}">
                <a16:creationId xmlns:a16="http://schemas.microsoft.com/office/drawing/2014/main" id="{7D381866-0DFB-8C6A-FED0-D4E08AC507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8275" y="681991"/>
            <a:ext cx="2857138" cy="437818"/>
          </a:xfrm>
          <a:prstGeom prst="rect">
            <a:avLst/>
          </a:prstGeom>
        </p:spPr>
      </p:pic>
      <p:pic>
        <p:nvPicPr>
          <p:cNvPr id="9" name="Grafika 8">
            <a:extLst>
              <a:ext uri="{FF2B5EF4-FFF2-40B4-BE49-F238E27FC236}">
                <a16:creationId xmlns:a16="http://schemas.microsoft.com/office/drawing/2014/main" id="{2BEB576A-887A-DA1F-574B-3BB0C5E377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08768" y="681991"/>
            <a:ext cx="846926" cy="437818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A45BEE7B-602A-6D04-ADEE-0AB23E3F2E00}"/>
              </a:ext>
            </a:extLst>
          </p:cNvPr>
          <p:cNvSpPr txBox="1"/>
          <p:nvPr/>
        </p:nvSpPr>
        <p:spPr>
          <a:xfrm>
            <a:off x="735874" y="1828585"/>
            <a:ext cx="61155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>
                <a:solidFill>
                  <a:srgbClr val="E82D88"/>
                </a:solidFill>
                <a:effectLst/>
                <a:latin typeface="+mj-lt"/>
                <a:ea typeface="Calibri" panose="020F0502020204030204" pitchFamily="34" charset="0"/>
              </a:rPr>
              <a:t>Małopolskie</a:t>
            </a:r>
            <a:r>
              <a:rPr lang="pl-PL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  <a:t> </a:t>
            </a:r>
            <a:r>
              <a:rPr lang="pl-PL" sz="3200" b="1" dirty="0">
                <a:solidFill>
                  <a:srgbClr val="0F9CD8"/>
                </a:solidFill>
                <a:effectLst/>
                <a:latin typeface="+mj-lt"/>
                <a:ea typeface="Calibri" panose="020F0502020204030204" pitchFamily="34" charset="0"/>
              </a:rPr>
              <a:t>Bony Rozwojowe </a:t>
            </a:r>
            <a:br>
              <a:rPr lang="pl-PL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</a:br>
            <a:r>
              <a:rPr lang="pl-PL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  <a:t>- Nowa Perspektywa </a:t>
            </a:r>
            <a:endParaRPr lang="pl-PL" sz="32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Calibri" panose="020F0502020204030204" pitchFamily="34" charset="0"/>
            </a:endParaRPr>
          </a:p>
          <a:p>
            <a:endParaRPr lang="pl-PL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pl-PL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pl-PL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pl-PL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3" name="Łącznik prosty 12">
            <a:extLst>
              <a:ext uri="{FF2B5EF4-FFF2-40B4-BE49-F238E27FC236}">
                <a16:creationId xmlns:a16="http://schemas.microsoft.com/office/drawing/2014/main" id="{BA61E70F-E35C-7436-2E2F-B7CA1E24A189}"/>
              </a:ext>
            </a:extLst>
          </p:cNvPr>
          <p:cNvCxnSpPr>
            <a:cxnSpLocks/>
          </p:cNvCxnSpPr>
          <p:nvPr/>
        </p:nvCxnSpPr>
        <p:spPr>
          <a:xfrm>
            <a:off x="735874" y="5526157"/>
            <a:ext cx="722205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ole tekstowe 1">
            <a:extLst>
              <a:ext uri="{FF2B5EF4-FFF2-40B4-BE49-F238E27FC236}">
                <a16:creationId xmlns:a16="http://schemas.microsoft.com/office/drawing/2014/main" id="{341CA6FF-8CB6-F461-0543-47F511BB66A9}"/>
              </a:ext>
            </a:extLst>
          </p:cNvPr>
          <p:cNvSpPr txBox="1"/>
          <p:nvPr/>
        </p:nvSpPr>
        <p:spPr>
          <a:xfrm>
            <a:off x="735874" y="3208636"/>
            <a:ext cx="6115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905"/>
              </a:spcAft>
            </a:pPr>
            <a:endParaRPr lang="pl-PL" sz="1800" b="1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>
              <a:spcAft>
                <a:spcPts val="905"/>
              </a:spcAft>
            </a:pPr>
            <a:endParaRPr lang="pl-PL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>
              <a:spcAft>
                <a:spcPts val="905"/>
              </a:spcAft>
            </a:pPr>
            <a:r>
              <a:rPr lang="pl-PL" sz="18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Dofinansowanie do szkoleń, doradztwa, egzaminów</a:t>
            </a:r>
            <a:endParaRPr lang="pl-PL" sz="18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D3A9893-7929-2CA5-9F18-0558A2A163F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249" y="-1044000"/>
            <a:ext cx="93762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81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3C2AC8-968E-5264-1817-CBAB64103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a 4">
            <a:extLst>
              <a:ext uri="{FF2B5EF4-FFF2-40B4-BE49-F238E27FC236}">
                <a16:creationId xmlns:a16="http://schemas.microsoft.com/office/drawing/2014/main" id="{D4D29D96-97E0-174B-514B-BC140698C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5874" y="5915431"/>
            <a:ext cx="7275065" cy="427198"/>
          </a:xfrm>
          <a:prstGeom prst="rect">
            <a:avLst/>
          </a:prstGeom>
        </p:spPr>
      </p:pic>
      <p:pic>
        <p:nvPicPr>
          <p:cNvPr id="7" name="Grafika 6">
            <a:extLst>
              <a:ext uri="{FF2B5EF4-FFF2-40B4-BE49-F238E27FC236}">
                <a16:creationId xmlns:a16="http://schemas.microsoft.com/office/drawing/2014/main" id="{B4C5D933-3320-3FC3-2229-7C9BE4F76C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8275" y="681991"/>
            <a:ext cx="2857138" cy="437818"/>
          </a:xfrm>
          <a:prstGeom prst="rect">
            <a:avLst/>
          </a:prstGeom>
        </p:spPr>
      </p:pic>
      <p:pic>
        <p:nvPicPr>
          <p:cNvPr id="9" name="Grafika 8">
            <a:extLst>
              <a:ext uri="{FF2B5EF4-FFF2-40B4-BE49-F238E27FC236}">
                <a16:creationId xmlns:a16="http://schemas.microsoft.com/office/drawing/2014/main" id="{D2D6BBF2-321B-42EB-2083-234A58D01C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08768" y="681991"/>
            <a:ext cx="846926" cy="437818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DBED007E-823B-0236-2DE3-AFCFAE5775D9}"/>
              </a:ext>
            </a:extLst>
          </p:cNvPr>
          <p:cNvSpPr txBox="1"/>
          <p:nvPr/>
        </p:nvSpPr>
        <p:spPr>
          <a:xfrm>
            <a:off x="735874" y="1828585"/>
            <a:ext cx="61155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>
                <a:solidFill>
                  <a:srgbClr val="E82D88"/>
                </a:solidFill>
                <a:effectLst/>
                <a:latin typeface="+mj-lt"/>
                <a:ea typeface="Calibri" panose="020F0502020204030204" pitchFamily="34" charset="0"/>
              </a:rPr>
              <a:t>Małopolskie</a:t>
            </a:r>
            <a:r>
              <a:rPr lang="pl-PL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  <a:t> </a:t>
            </a:r>
            <a:r>
              <a:rPr lang="pl-PL" sz="3200" b="1" dirty="0">
                <a:solidFill>
                  <a:srgbClr val="0F9CD8"/>
                </a:solidFill>
                <a:effectLst/>
                <a:latin typeface="+mj-lt"/>
                <a:ea typeface="Calibri" panose="020F0502020204030204" pitchFamily="34" charset="0"/>
              </a:rPr>
              <a:t>Bony Rozwojowe </a:t>
            </a:r>
            <a:br>
              <a:rPr lang="pl-PL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</a:br>
            <a:r>
              <a:rPr lang="pl-PL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  <a:t>- Nowa Perspektywa </a:t>
            </a:r>
            <a:endParaRPr lang="pl-PL" sz="32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Calibri" panose="020F0502020204030204" pitchFamily="34" charset="0"/>
            </a:endParaRPr>
          </a:p>
          <a:p>
            <a:endParaRPr lang="pl-PL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3" name="Łącznik prosty 12">
            <a:extLst>
              <a:ext uri="{FF2B5EF4-FFF2-40B4-BE49-F238E27FC236}">
                <a16:creationId xmlns:a16="http://schemas.microsoft.com/office/drawing/2014/main" id="{0273F3FC-F740-9793-7C77-64C9F20FA6C9}"/>
              </a:ext>
            </a:extLst>
          </p:cNvPr>
          <p:cNvCxnSpPr>
            <a:cxnSpLocks/>
          </p:cNvCxnSpPr>
          <p:nvPr/>
        </p:nvCxnSpPr>
        <p:spPr>
          <a:xfrm>
            <a:off x="735874" y="5526157"/>
            <a:ext cx="722205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69CEE90-99D0-0446-19BD-1E46DF9930B7}"/>
              </a:ext>
            </a:extLst>
          </p:cNvPr>
          <p:cNvSpPr txBox="1"/>
          <p:nvPr/>
        </p:nvSpPr>
        <p:spPr>
          <a:xfrm>
            <a:off x="735874" y="3208636"/>
            <a:ext cx="6115500" cy="145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905"/>
              </a:spcAft>
              <a:buFont typeface="Symbol" panose="05050102010706020507" pitchFamily="18" charset="2"/>
              <a:buChar char=""/>
            </a:pPr>
            <a:r>
              <a:rPr lang="pl-PL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wartość projektu: </a:t>
            </a:r>
            <a:r>
              <a:rPr lang="pl-PL" sz="18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61 480 009,34 PLN</a:t>
            </a:r>
            <a:endParaRPr lang="pl-PL" sz="18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spcAft>
                <a:spcPts val="905"/>
              </a:spcAft>
              <a:buFont typeface="Symbol" panose="05050102010706020507" pitchFamily="18" charset="2"/>
              <a:buChar char=""/>
            </a:pPr>
            <a:r>
              <a:rPr lang="pl-PL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wysokość dofinansowania: </a:t>
            </a:r>
            <a:r>
              <a:rPr lang="pl-PL" sz="18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52 258 007,93 PLN</a:t>
            </a:r>
            <a:endParaRPr lang="pl-PL" sz="18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l-PL" sz="1800" kern="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wartość bonu: 90 PLN; </a:t>
            </a:r>
            <a:br>
              <a:rPr lang="pl-PL" sz="1800" kern="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1800" kern="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dofinansowanie 50% lub 80% wartości bonu</a:t>
            </a:r>
            <a:endParaRPr lang="pl-PL" sz="1800" kern="1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64EF3D1A-7DE6-92E4-B685-0E11688005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249" y="-1044000"/>
            <a:ext cx="93762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36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5FC4A-01AE-BE0A-4F19-15952E8225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a 4">
            <a:extLst>
              <a:ext uri="{FF2B5EF4-FFF2-40B4-BE49-F238E27FC236}">
                <a16:creationId xmlns:a16="http://schemas.microsoft.com/office/drawing/2014/main" id="{6E39C1EA-79E8-634C-5959-F76D03813B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5874" y="5915431"/>
            <a:ext cx="7275065" cy="427198"/>
          </a:xfrm>
          <a:prstGeom prst="rect">
            <a:avLst/>
          </a:prstGeom>
        </p:spPr>
      </p:pic>
      <p:pic>
        <p:nvPicPr>
          <p:cNvPr id="7" name="Grafika 6">
            <a:extLst>
              <a:ext uri="{FF2B5EF4-FFF2-40B4-BE49-F238E27FC236}">
                <a16:creationId xmlns:a16="http://schemas.microsoft.com/office/drawing/2014/main" id="{7D381866-0DFB-8C6A-FED0-D4E08AC507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8275" y="681991"/>
            <a:ext cx="2857138" cy="437818"/>
          </a:xfrm>
          <a:prstGeom prst="rect">
            <a:avLst/>
          </a:prstGeom>
        </p:spPr>
      </p:pic>
      <p:pic>
        <p:nvPicPr>
          <p:cNvPr id="9" name="Grafika 8">
            <a:extLst>
              <a:ext uri="{FF2B5EF4-FFF2-40B4-BE49-F238E27FC236}">
                <a16:creationId xmlns:a16="http://schemas.microsoft.com/office/drawing/2014/main" id="{2BEB576A-887A-DA1F-574B-3BB0C5E377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08768" y="681991"/>
            <a:ext cx="846926" cy="437818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A45BEE7B-602A-6D04-ADEE-0AB23E3F2E00}"/>
              </a:ext>
            </a:extLst>
          </p:cNvPr>
          <p:cNvSpPr txBox="1"/>
          <p:nvPr/>
        </p:nvSpPr>
        <p:spPr>
          <a:xfrm>
            <a:off x="735874" y="1828585"/>
            <a:ext cx="61155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>
                <a:solidFill>
                  <a:srgbClr val="E82D88"/>
                </a:solidFill>
                <a:effectLst/>
                <a:latin typeface="+mj-lt"/>
                <a:ea typeface="Calibri" panose="020F0502020204030204" pitchFamily="34" charset="0"/>
              </a:rPr>
              <a:t>Małopolskie</a:t>
            </a:r>
            <a:r>
              <a:rPr lang="pl-PL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  <a:t> </a:t>
            </a:r>
            <a:r>
              <a:rPr lang="pl-PL" sz="3200" b="1" dirty="0">
                <a:solidFill>
                  <a:srgbClr val="0F9CD8"/>
                </a:solidFill>
                <a:effectLst/>
                <a:latin typeface="+mj-lt"/>
                <a:ea typeface="Calibri" panose="020F0502020204030204" pitchFamily="34" charset="0"/>
              </a:rPr>
              <a:t>Bony Rozwojowe </a:t>
            </a:r>
            <a:br>
              <a:rPr lang="pl-PL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</a:br>
            <a:r>
              <a:rPr lang="pl-PL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  <a:t>- Nowa Perspektywa </a:t>
            </a:r>
            <a:endParaRPr lang="pl-PL" sz="32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Calibri" panose="020F0502020204030204" pitchFamily="34" charset="0"/>
            </a:endParaRPr>
          </a:p>
          <a:p>
            <a:endParaRPr lang="pl-PL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3" name="Łącznik prosty 12">
            <a:extLst>
              <a:ext uri="{FF2B5EF4-FFF2-40B4-BE49-F238E27FC236}">
                <a16:creationId xmlns:a16="http://schemas.microsoft.com/office/drawing/2014/main" id="{BA61E70F-E35C-7436-2E2F-B7CA1E24A189}"/>
              </a:ext>
            </a:extLst>
          </p:cNvPr>
          <p:cNvCxnSpPr>
            <a:cxnSpLocks/>
          </p:cNvCxnSpPr>
          <p:nvPr/>
        </p:nvCxnSpPr>
        <p:spPr>
          <a:xfrm>
            <a:off x="735874" y="5526157"/>
            <a:ext cx="722205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ole tekstowe 1">
            <a:extLst>
              <a:ext uri="{FF2B5EF4-FFF2-40B4-BE49-F238E27FC236}">
                <a16:creationId xmlns:a16="http://schemas.microsoft.com/office/drawing/2014/main" id="{341CA6FF-8CB6-F461-0543-47F511BB66A9}"/>
              </a:ext>
            </a:extLst>
          </p:cNvPr>
          <p:cNvSpPr txBox="1"/>
          <p:nvPr/>
        </p:nvSpPr>
        <p:spPr>
          <a:xfrm>
            <a:off x="735874" y="3208636"/>
            <a:ext cx="6115500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905"/>
              </a:spcAft>
            </a:pPr>
            <a:r>
              <a:rPr lang="pl-PL" sz="18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Obszar realizacji projektu</a:t>
            </a:r>
            <a:r>
              <a:rPr lang="pl-PL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:</a:t>
            </a:r>
          </a:p>
          <a:p>
            <a:pPr marL="342900" lvl="0" indent="-342900">
              <a:spcAft>
                <a:spcPts val="905"/>
              </a:spcAft>
              <a:buFont typeface="Symbol" panose="05050102010706020507" pitchFamily="18" charset="2"/>
              <a:buChar char=""/>
            </a:pPr>
            <a:r>
              <a:rPr lang="pl-PL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podregion krakowski - powiaty: miechowski, </a:t>
            </a:r>
            <a:br>
              <a:rPr lang="pl-PL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pl-PL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krakowski, miasto Kraków, proszowicki, wielicki, </a:t>
            </a:r>
            <a:br>
              <a:rPr lang="pl-PL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pl-PL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bocheński, myślenicki </a:t>
            </a:r>
          </a:p>
          <a:p>
            <a:pPr lvl="0">
              <a:spcAft>
                <a:spcPts val="905"/>
              </a:spcAft>
            </a:pPr>
            <a:r>
              <a:rPr lang="pl-PL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Pomoc dla  </a:t>
            </a:r>
            <a:r>
              <a:rPr lang="pl-PL" sz="18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1 900  przedsiębiorstw i innych podmiotów </a:t>
            </a:r>
            <a:br>
              <a:rPr lang="pl-PL" sz="18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pl-PL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oraz ich pracowników (</a:t>
            </a:r>
            <a:r>
              <a:rPr lang="pl-PL" sz="18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łącznie  7 055 osób</a:t>
            </a:r>
            <a:r>
              <a:rPr lang="pl-PL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)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D3A9893-7929-2CA5-9F18-0558A2A163F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249" y="-1044000"/>
            <a:ext cx="93762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15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BE2360-8C75-78E7-2073-00B799989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84F82006-7495-24D4-5660-5D82746263DA}"/>
              </a:ext>
            </a:extLst>
          </p:cNvPr>
          <p:cNvSpPr txBox="1"/>
          <p:nvPr/>
        </p:nvSpPr>
        <p:spPr>
          <a:xfrm>
            <a:off x="369280" y="252731"/>
            <a:ext cx="7171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000" b="1" dirty="0">
                <a:solidFill>
                  <a:schemeClr val="bg1"/>
                </a:solidFill>
              </a:rPr>
              <a:t>Nowa praca</a:t>
            </a:r>
          </a:p>
          <a:p>
            <a:r>
              <a:rPr lang="pl-PL" sz="6000" b="1" dirty="0">
                <a:solidFill>
                  <a:schemeClr val="bg1"/>
                </a:solidFill>
              </a:rPr>
              <a:t>w lepszym klimacie</a:t>
            </a:r>
            <a:endParaRPr lang="pl-PL" sz="6000" dirty="0">
              <a:solidFill>
                <a:schemeClr val="bg1"/>
              </a:solidFill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338BCF20-E431-7635-510C-5724E8E3D088}"/>
              </a:ext>
            </a:extLst>
          </p:cNvPr>
          <p:cNvSpPr txBox="1"/>
          <p:nvPr/>
        </p:nvSpPr>
        <p:spPr>
          <a:xfrm>
            <a:off x="442852" y="3285854"/>
            <a:ext cx="66960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3200" dirty="0">
                <a:solidFill>
                  <a:srgbClr val="F8AA1A"/>
                </a:solidFill>
              </a:rPr>
              <a:t>Pomoc w tworzeniu</a:t>
            </a:r>
          </a:p>
          <a:p>
            <a:r>
              <a:rPr lang="pl-PL" sz="3200" dirty="0">
                <a:solidFill>
                  <a:srgbClr val="F8AA1A"/>
                </a:solidFill>
              </a:rPr>
              <a:t>nowych miejsc pracy,</a:t>
            </a:r>
          </a:p>
          <a:p>
            <a:r>
              <a:rPr lang="pl-PL" sz="3200" dirty="0">
                <a:solidFill>
                  <a:srgbClr val="F8AA1A"/>
                </a:solidFill>
              </a:rPr>
              <a:t>szkolenia, doradztwo, dotacje</a:t>
            </a:r>
          </a:p>
          <a:p>
            <a:endParaRPr lang="pl-PL" sz="3200" dirty="0">
              <a:solidFill>
                <a:srgbClr val="F8AA1A"/>
              </a:solidFill>
            </a:endParaRPr>
          </a:p>
          <a:p>
            <a:endParaRPr lang="pl-PL" sz="3200" dirty="0">
              <a:solidFill>
                <a:srgbClr val="F8AA1A"/>
              </a:solidFill>
            </a:endParaRPr>
          </a:p>
          <a:p>
            <a:endParaRPr lang="pl-PL" sz="3200" dirty="0">
              <a:solidFill>
                <a:srgbClr val="F8AA1A"/>
              </a:solidFill>
            </a:endParaRPr>
          </a:p>
          <a:p>
            <a:endParaRPr lang="pl-PL" sz="3200" dirty="0">
              <a:solidFill>
                <a:srgbClr val="F8AA1A"/>
              </a:solidFill>
            </a:endParaRPr>
          </a:p>
        </p:txBody>
      </p:sp>
      <p:pic>
        <p:nvPicPr>
          <p:cNvPr id="2" name="Obraz 1" descr="Zestawienie logotypów zawierające od lewej: znak Funduszy Europejskich z podpisem Fundusze Europejskie dla Małopolski, flaga Rzeczypospolitej Polskiej, flaga Unii Europejskiej z podpisem dofinansowane przez Unię Europejską oraz logotyp Województwa Małopolskiego." title="Zestawienie logotypów">
            <a:extLst>
              <a:ext uri="{FF2B5EF4-FFF2-40B4-BE49-F238E27FC236}">
                <a16:creationId xmlns:a16="http://schemas.microsoft.com/office/drawing/2014/main" id="{27D44A34-BB84-6067-5F5D-BA25F59016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63037"/>
            <a:ext cx="5867669" cy="4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19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95DB9CB3-C23C-259F-BAC8-10159A7A9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84083"/>
            <a:ext cx="12192000" cy="6358085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B773D319-B0E9-E273-79D9-4D8E5B9FB2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043" y="6358085"/>
            <a:ext cx="5870957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389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83C33B-050A-1F55-E8DA-A477AD4A8C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93A8FCE5-87F1-BA5B-4FEE-7F22F3B1AEA1}"/>
              </a:ext>
            </a:extLst>
          </p:cNvPr>
          <p:cNvSpPr txBox="1"/>
          <p:nvPr/>
        </p:nvSpPr>
        <p:spPr>
          <a:xfrm>
            <a:off x="433020" y="265810"/>
            <a:ext cx="72404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000" dirty="0">
                <a:solidFill>
                  <a:srgbClr val="FF0000"/>
                </a:solidFill>
              </a:rPr>
              <a:t>Wybrane formy wsparcia  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2EBBC609-062B-A9E4-73FD-2BD5A2CF4F63}"/>
              </a:ext>
            </a:extLst>
          </p:cNvPr>
          <p:cNvSpPr txBox="1"/>
          <p:nvPr/>
        </p:nvSpPr>
        <p:spPr>
          <a:xfrm>
            <a:off x="327915" y="1029006"/>
            <a:ext cx="7870153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0">
                <a:solidFill>
                  <a:schemeClr val="bg1">
                    <a:lumMod val="95000"/>
                  </a:schemeClr>
                </a:solidFill>
              </a:rPr>
              <a:t>identyfikacja indywidualnych potrzeb,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l-PL" dirty="0">
              <a:solidFill>
                <a:schemeClr val="bg1">
                  <a:lumMod val="9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0">
                <a:solidFill>
                  <a:schemeClr val="bg1">
                    <a:lumMod val="95000"/>
                  </a:schemeClr>
                </a:solidFill>
              </a:rPr>
              <a:t>pośrednictwo pracy i poradnictwo zawodowe,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l-PL" dirty="0">
              <a:solidFill>
                <a:schemeClr val="bg1">
                  <a:lumMod val="9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0">
                <a:solidFill>
                  <a:schemeClr val="bg1">
                    <a:lumMod val="95000"/>
                  </a:schemeClr>
                </a:solidFill>
              </a:rPr>
              <a:t>szkolenia prowadzące do podniesienia, uzupełnienia, zmiany kwalifikacji lub kompetencji – średni koszt szkolenia 6 425,00 zł/Uczestnika,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l-PL" dirty="0">
              <a:solidFill>
                <a:schemeClr val="bg1">
                  <a:lumMod val="9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0">
                <a:solidFill>
                  <a:schemeClr val="bg1">
                    <a:lumMod val="95000"/>
                  </a:schemeClr>
                </a:solidFill>
              </a:rPr>
              <a:t>inicjatywy przygotowujące do podjęcia zatrudnienia - staże - 2 227,09 zł/m-c/Uczestnika,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l-PL" dirty="0">
              <a:solidFill>
                <a:schemeClr val="bg1">
                  <a:lumMod val="9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0">
                <a:solidFill>
                  <a:schemeClr val="bg1">
                    <a:lumMod val="95000"/>
                  </a:schemeClr>
                </a:solidFill>
              </a:rPr>
              <a:t>wsparcie finansowe na rozpoczęcie własnej działalności gospodarczej w formie bezzwrotnej– średnio 41 200,00 zł/Uczestnika,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l-PL" dirty="0">
              <a:solidFill>
                <a:schemeClr val="bg1">
                  <a:lumMod val="9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0">
                <a:solidFill>
                  <a:schemeClr val="bg1">
                    <a:lumMod val="95000"/>
                  </a:schemeClr>
                </a:solidFill>
              </a:rPr>
              <a:t>dotacje na doposażenie i wyposażenie stanowiska pracy </a:t>
            </a:r>
          </a:p>
          <a:p>
            <a:r>
              <a:rPr lang="pl-PL" dirty="0">
                <a:solidFill>
                  <a:schemeClr val="bg1">
                    <a:lumMod val="95000"/>
                  </a:schemeClr>
                </a:solidFill>
              </a:rPr>
              <a:t>      u Pracodawcy – średnio 35 000,00 zł/Uczestnika,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l-PL" dirty="0">
              <a:solidFill>
                <a:schemeClr val="bg1">
                  <a:lumMod val="9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0">
                <a:solidFill>
                  <a:schemeClr val="bg1">
                    <a:lumMod val="95000"/>
                  </a:schemeClr>
                </a:solidFill>
              </a:rPr>
              <a:t>subsydiowane zatrudnienie - 3 300,00 zł/m-c/Uczestnika</a:t>
            </a:r>
          </a:p>
          <a:p>
            <a:endParaRPr lang="pl-PL" sz="3200" dirty="0">
              <a:solidFill>
                <a:srgbClr val="F8AA1A"/>
              </a:solidFill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657587E8-75A1-C447-8558-0253E064F0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5861"/>
            <a:ext cx="5969877" cy="502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52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3E3BE84-AA23-DD79-5C5E-D9FFFAC65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B9DBBEF-1932-958A-72D6-D377DF0DF7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3021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19AE6CC6-B29C-4995-945D-E543E8C241F1}"/>
              </a:ext>
            </a:extLst>
          </p:cNvPr>
          <p:cNvSpPr/>
          <p:nvPr/>
        </p:nvSpPr>
        <p:spPr>
          <a:xfrm>
            <a:off x="2448232" y="-1"/>
            <a:ext cx="9743768" cy="6858000"/>
          </a:xfrm>
          <a:prstGeom prst="rect">
            <a:avLst/>
          </a:prstGeom>
          <a:solidFill>
            <a:srgbClr val="E95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36F06A46-C4A8-4B27-A2DB-5BB190B001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30948" y="-838503"/>
            <a:ext cx="5510795" cy="5303531"/>
          </a:xfrm>
          <a:prstGeom prst="rect">
            <a:avLst/>
          </a:prstGeom>
        </p:spPr>
      </p:pic>
      <p:sp>
        <p:nvSpPr>
          <p:cNvPr id="5" name="Podtytuł 2">
            <a:extLst>
              <a:ext uri="{FF2B5EF4-FFF2-40B4-BE49-F238E27FC236}">
                <a16:creationId xmlns:a16="http://schemas.microsoft.com/office/drawing/2014/main" id="{DEA34359-274D-4DB5-ACAA-735BF392B199}"/>
              </a:ext>
            </a:extLst>
          </p:cNvPr>
          <p:cNvSpPr txBox="1">
            <a:spLocks/>
          </p:cNvSpPr>
          <p:nvPr/>
        </p:nvSpPr>
        <p:spPr>
          <a:xfrm>
            <a:off x="4968814" y="1690777"/>
            <a:ext cx="7223185" cy="41751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l-PL" sz="6600" baseline="30000" dirty="0">
              <a:solidFill>
                <a:schemeClr val="bg1"/>
              </a:solidFill>
              <a:latin typeface="+mj-lt"/>
            </a:endParaRPr>
          </a:p>
          <a:p>
            <a:pPr marL="0" indent="0">
              <a:buNone/>
            </a:pPr>
            <a:r>
              <a:rPr lang="pl-PL" sz="6600" baseline="30000" dirty="0">
                <a:solidFill>
                  <a:schemeClr val="bg1"/>
                </a:solidFill>
                <a:latin typeface="+mj-lt"/>
              </a:rPr>
              <a:t>Od 30 lat działamy na rzecz </a:t>
            </a:r>
          </a:p>
          <a:p>
            <a:pPr marL="0" indent="0">
              <a:buNone/>
            </a:pPr>
            <a:r>
              <a:rPr lang="pl-PL" sz="6600" baseline="30000" dirty="0">
                <a:solidFill>
                  <a:schemeClr val="bg1"/>
                </a:solidFill>
                <a:latin typeface="+mj-lt"/>
              </a:rPr>
              <a:t>zwiększenia potencjału </a:t>
            </a:r>
          </a:p>
          <a:p>
            <a:pPr marL="0" indent="0">
              <a:buNone/>
            </a:pPr>
            <a:r>
              <a:rPr lang="pl-PL" sz="6600" baseline="30000" dirty="0">
                <a:solidFill>
                  <a:schemeClr val="bg1"/>
                </a:solidFill>
                <a:latin typeface="+mj-lt"/>
              </a:rPr>
              <a:t>i wzrostu konkurencyjności </a:t>
            </a:r>
          </a:p>
          <a:p>
            <a:pPr marL="0" indent="0">
              <a:buNone/>
            </a:pPr>
            <a:r>
              <a:rPr lang="pl-PL" sz="6600" baseline="30000" dirty="0">
                <a:solidFill>
                  <a:schemeClr val="bg1"/>
                </a:solidFill>
                <a:latin typeface="+mj-lt"/>
              </a:rPr>
              <a:t>małopolskich przedsiębiorstw</a:t>
            </a:r>
          </a:p>
        </p:txBody>
      </p:sp>
    </p:spTree>
    <p:extLst>
      <p:ext uri="{BB962C8B-B14F-4D97-AF65-F5344CB8AC3E}">
        <p14:creationId xmlns:p14="http://schemas.microsoft.com/office/powerpoint/2010/main" val="24242657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51C85CB-087E-934A-CE5D-CF38AE2B1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BAB141F-8BF2-0D96-B248-2F7EE4FDDA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9172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74F65C3-953F-D651-C335-8B2F2A758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b="1" dirty="0">
                <a:solidFill>
                  <a:schemeClr val="accent1">
                    <a:lumMod val="75000"/>
                  </a:schemeClr>
                </a:solidFill>
              </a:rPr>
              <a:t>Formy wsparcia: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AF497B4-F4E1-AA3C-C818-04A7A69607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1356"/>
            <a:ext cx="8425070" cy="5588414"/>
          </a:xfrm>
        </p:spPr>
        <p:txBody>
          <a:bodyPr>
            <a:normAutofit fontScale="92500" lnSpcReduction="10000"/>
          </a:bodyPr>
          <a:lstStyle/>
          <a:p>
            <a:pPr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pl-PL" sz="2600" dirty="0">
                <a:solidFill>
                  <a:schemeClr val="bg1"/>
                </a:solidFill>
              </a:rPr>
              <a:t>identyfikacja potrzeb uczestników</a:t>
            </a:r>
          </a:p>
          <a:p>
            <a:pPr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pl-PL" sz="2600" dirty="0">
                <a:solidFill>
                  <a:schemeClr val="bg1"/>
                </a:solidFill>
              </a:rPr>
              <a:t>subsydiowane zatrudnienie, staże</a:t>
            </a:r>
          </a:p>
          <a:p>
            <a:pPr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pl-PL" sz="2600" dirty="0">
                <a:solidFill>
                  <a:schemeClr val="bg1"/>
                </a:solidFill>
              </a:rPr>
              <a:t>wsparcie inicjatyw zwiększających zawodową mobilność geograficzną</a:t>
            </a:r>
          </a:p>
          <a:p>
            <a:pPr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pl-PL" sz="2600" dirty="0">
                <a:solidFill>
                  <a:schemeClr val="bg1"/>
                </a:solidFill>
              </a:rPr>
              <a:t>dotacje na wyposażenie lub doposażenie stanowiska pracy</a:t>
            </a:r>
          </a:p>
          <a:p>
            <a:pPr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pl-PL" sz="2600" dirty="0">
                <a:solidFill>
                  <a:schemeClr val="bg1"/>
                </a:solidFill>
              </a:rPr>
              <a:t>indywidualne porady zawodowe i psychologiczne</a:t>
            </a:r>
          </a:p>
          <a:p>
            <a:pPr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pl-PL" sz="2600" dirty="0">
                <a:solidFill>
                  <a:schemeClr val="bg1"/>
                </a:solidFill>
              </a:rPr>
              <a:t>wsparcie trenerskie</a:t>
            </a:r>
          </a:p>
          <a:p>
            <a:pPr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pl-PL" sz="2600" dirty="0">
                <a:solidFill>
                  <a:schemeClr val="bg1"/>
                </a:solidFill>
              </a:rPr>
              <a:t>podniesienia, uzupełnienia, zmiany kwalifikacji lub kompetencji (szkolenia)</a:t>
            </a:r>
          </a:p>
          <a:p>
            <a:pPr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pl-PL" sz="2600" dirty="0">
                <a:solidFill>
                  <a:schemeClr val="bg1"/>
                </a:solidFill>
              </a:rPr>
              <a:t>wsparcie adaptacyjne dla pracowników</a:t>
            </a:r>
          </a:p>
          <a:p>
            <a:pPr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pl-PL" sz="2600" dirty="0">
                <a:solidFill>
                  <a:schemeClr val="bg1"/>
                </a:solidFill>
              </a:rPr>
              <a:t>pośrednictwo pracy i monitorowanie rynku pracy</a:t>
            </a:r>
          </a:p>
          <a:p>
            <a:pPr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pl-PL" sz="2600" dirty="0">
                <a:solidFill>
                  <a:schemeClr val="bg1"/>
                </a:solidFill>
              </a:rPr>
              <a:t>warsztaty grupowe – program SPADOCHRON</a:t>
            </a:r>
          </a:p>
          <a:p>
            <a:pPr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pl-PL" sz="2600" dirty="0">
                <a:solidFill>
                  <a:schemeClr val="bg1"/>
                </a:solidFill>
              </a:rPr>
              <a:t>wsparcie finansowe na rozpoczęcie działalności gospodarczej</a:t>
            </a:r>
          </a:p>
          <a:p>
            <a:pPr marL="0" indent="0">
              <a:buClr>
                <a:schemeClr val="accent1">
                  <a:lumMod val="60000"/>
                  <a:lumOff val="40000"/>
                </a:schemeClr>
              </a:buClr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207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35D3F4B-1ABB-64FA-C601-CF85A8D74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52D18DE-B97A-6E42-C21F-097418E1F1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927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EEA2061-57FA-3BFB-4DB6-EFB1163AE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7DE9221-2AD3-29B7-A9F8-6CAE8F1B81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3953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8B3A072-0E3F-29AF-5D6F-0E10C5640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b="1" dirty="0">
                <a:solidFill>
                  <a:srgbClr val="FFFF00"/>
                </a:solidFill>
              </a:rPr>
              <a:t>Formy wsparcia: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D659E66-EDDE-2B31-5FC0-C26641FDBA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FF00"/>
              </a:buClr>
              <a:buFont typeface="Wingdings" panose="05000000000000000000" pitchFamily="2" charset="2"/>
              <a:buChar char="Ø"/>
            </a:pPr>
            <a:r>
              <a:rPr lang="pl-PL" dirty="0">
                <a:solidFill>
                  <a:srgbClr val="FFFF00"/>
                </a:solidFill>
              </a:rPr>
              <a:t>pomoc w określeniu ścieżki zawodowej</a:t>
            </a:r>
          </a:p>
          <a:p>
            <a:pPr>
              <a:buClr>
                <a:srgbClr val="FFFF00"/>
              </a:buClr>
              <a:buFont typeface="Wingdings" panose="05000000000000000000" pitchFamily="2" charset="2"/>
              <a:buChar char="Ø"/>
            </a:pPr>
            <a:r>
              <a:rPr lang="pl-PL" dirty="0">
                <a:solidFill>
                  <a:srgbClr val="FFFF00"/>
                </a:solidFill>
              </a:rPr>
              <a:t>refundacja kosztów doposażenia stanowisk pracy</a:t>
            </a:r>
          </a:p>
          <a:p>
            <a:pPr>
              <a:buClr>
                <a:srgbClr val="FFFF00"/>
              </a:buClr>
              <a:buFont typeface="Wingdings" panose="05000000000000000000" pitchFamily="2" charset="2"/>
              <a:buChar char="Ø"/>
            </a:pPr>
            <a:r>
              <a:rPr lang="pl-PL" dirty="0">
                <a:solidFill>
                  <a:srgbClr val="FFFF00"/>
                </a:solidFill>
              </a:rPr>
              <a:t>dodatek relokacyjny</a:t>
            </a:r>
          </a:p>
          <a:p>
            <a:pPr>
              <a:buClr>
                <a:srgbClr val="FFFF00"/>
              </a:buClr>
              <a:buFont typeface="Wingdings" panose="05000000000000000000" pitchFamily="2" charset="2"/>
              <a:buChar char="Ø"/>
            </a:pPr>
            <a:r>
              <a:rPr lang="pl-PL" dirty="0">
                <a:solidFill>
                  <a:srgbClr val="FFFF00"/>
                </a:solidFill>
              </a:rPr>
              <a:t>szkolenia i doradztwo</a:t>
            </a:r>
          </a:p>
          <a:p>
            <a:pPr>
              <a:buClr>
                <a:srgbClr val="FFFF00"/>
              </a:buClr>
              <a:buFont typeface="Wingdings" panose="05000000000000000000" pitchFamily="2" charset="2"/>
              <a:buChar char="Ø"/>
            </a:pPr>
            <a:r>
              <a:rPr lang="pl-PL" dirty="0">
                <a:solidFill>
                  <a:srgbClr val="FFFF00"/>
                </a:solidFill>
              </a:rPr>
              <a:t>rozwój kompetencji cyfrowych</a:t>
            </a:r>
          </a:p>
          <a:p>
            <a:pPr>
              <a:buClr>
                <a:srgbClr val="FFFF00"/>
              </a:buClr>
              <a:buFont typeface="Wingdings" panose="05000000000000000000" pitchFamily="2" charset="2"/>
              <a:buChar char="Ø"/>
            </a:pPr>
            <a:r>
              <a:rPr lang="pl-PL" dirty="0">
                <a:solidFill>
                  <a:srgbClr val="FFFF00"/>
                </a:solidFill>
              </a:rPr>
              <a:t>staże i praktyki zawodowe</a:t>
            </a:r>
          </a:p>
          <a:p>
            <a:pPr>
              <a:buClr>
                <a:srgbClr val="FFFF00"/>
              </a:buClr>
              <a:buFont typeface="Wingdings" panose="05000000000000000000" pitchFamily="2" charset="2"/>
              <a:buChar char="Ø"/>
            </a:pPr>
            <a:r>
              <a:rPr lang="pl-PL" dirty="0">
                <a:solidFill>
                  <a:srgbClr val="FFFF00"/>
                </a:solidFill>
              </a:rPr>
              <a:t>dotacje na podjęcie działalności gospodarczej</a:t>
            </a:r>
          </a:p>
          <a:p>
            <a:pPr>
              <a:buClr>
                <a:srgbClr val="FFFF00"/>
              </a:buClr>
              <a:buFont typeface="Wingdings" panose="05000000000000000000" pitchFamily="2" charset="2"/>
              <a:buChar char="Ø"/>
            </a:pPr>
            <a:r>
              <a:rPr lang="pl-PL" dirty="0">
                <a:solidFill>
                  <a:srgbClr val="FFFF00"/>
                </a:solidFill>
              </a:rPr>
              <a:t>subsydiowane zatrudnienie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8469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AA9DFA9-9171-4B02-27A9-755AE110C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3B13190-138E-AED0-DB82-00B69F957E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59339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E32656F-84FD-93A2-3862-A9965898A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1F2F740-2AF0-3136-38D2-DE64932092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4554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0379A9-5ED2-B731-9C41-891D080BF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b="1" dirty="0">
                <a:solidFill>
                  <a:srgbClr val="FFC000"/>
                </a:solidFill>
              </a:rPr>
              <a:t>Formy wsparcia: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E3FB9D5-54F0-8B49-5073-837B700AD8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Clr>
                <a:srgbClr val="FFC000"/>
              </a:buClr>
              <a:buFont typeface="Wingdings" panose="05000000000000000000" pitchFamily="2" charset="2"/>
              <a:buChar char="Ø"/>
            </a:pPr>
            <a:r>
              <a:rPr lang="pl-PL" dirty="0">
                <a:solidFill>
                  <a:srgbClr val="FFC000"/>
                </a:solidFill>
              </a:rPr>
              <a:t>Pośrednictwo pracy</a:t>
            </a:r>
          </a:p>
          <a:p>
            <a:pPr>
              <a:buClr>
                <a:srgbClr val="FFC000"/>
              </a:buClr>
              <a:buFont typeface="Wingdings" panose="05000000000000000000" pitchFamily="2" charset="2"/>
              <a:buChar char="Ø"/>
            </a:pPr>
            <a:r>
              <a:rPr lang="pl-PL" dirty="0">
                <a:solidFill>
                  <a:srgbClr val="FFC000"/>
                </a:solidFill>
              </a:rPr>
              <a:t>Diagnozę i identyfikację potrzeb Uczestników Projektu (IPD)</a:t>
            </a:r>
          </a:p>
          <a:p>
            <a:pPr>
              <a:buClr>
                <a:srgbClr val="FFC000"/>
              </a:buClr>
              <a:buFont typeface="Wingdings" panose="05000000000000000000" pitchFamily="2" charset="2"/>
              <a:buChar char="Ø"/>
            </a:pPr>
            <a:r>
              <a:rPr lang="pl-PL" dirty="0">
                <a:solidFill>
                  <a:srgbClr val="FFC000"/>
                </a:solidFill>
              </a:rPr>
              <a:t>Wsparcie inicjatyw na rzecz podnoszenia zdolności do mobilności geograficznej</a:t>
            </a:r>
          </a:p>
          <a:p>
            <a:pPr>
              <a:buClr>
                <a:srgbClr val="FFC000"/>
              </a:buClr>
              <a:buFont typeface="Wingdings" panose="05000000000000000000" pitchFamily="2" charset="2"/>
              <a:buChar char="Ø"/>
            </a:pPr>
            <a:r>
              <a:rPr lang="pl-PL" dirty="0">
                <a:solidFill>
                  <a:srgbClr val="FFC000"/>
                </a:solidFill>
              </a:rPr>
              <a:t>Dotacje na doposażenie lub wyposażenie stanowiska pracy u pracodawcy</a:t>
            </a:r>
          </a:p>
          <a:p>
            <a:pPr>
              <a:buClr>
                <a:srgbClr val="FFC000"/>
              </a:buClr>
              <a:buFont typeface="Wingdings" panose="05000000000000000000" pitchFamily="2" charset="2"/>
              <a:buChar char="Ø"/>
            </a:pPr>
            <a:r>
              <a:rPr lang="pl-PL" dirty="0">
                <a:solidFill>
                  <a:srgbClr val="FFC000"/>
                </a:solidFill>
              </a:rPr>
              <a:t>Staże</a:t>
            </a:r>
          </a:p>
          <a:p>
            <a:pPr>
              <a:buClr>
                <a:srgbClr val="FFC000"/>
              </a:buClr>
              <a:buFont typeface="Wingdings" panose="05000000000000000000" pitchFamily="2" charset="2"/>
              <a:buChar char="Ø"/>
            </a:pPr>
            <a:r>
              <a:rPr lang="pl-PL" dirty="0">
                <a:solidFill>
                  <a:srgbClr val="FFC000"/>
                </a:solidFill>
              </a:rPr>
              <a:t>Szkolenia uzupełnienia lub zmieniające kwalifikacje</a:t>
            </a:r>
          </a:p>
          <a:p>
            <a:pPr>
              <a:buClr>
                <a:srgbClr val="FFC000"/>
              </a:buClr>
              <a:buFont typeface="Wingdings" panose="05000000000000000000" pitchFamily="2" charset="2"/>
              <a:buChar char="Ø"/>
            </a:pPr>
            <a:r>
              <a:rPr lang="pl-PL" dirty="0">
                <a:solidFill>
                  <a:srgbClr val="FFC000"/>
                </a:solidFill>
              </a:rPr>
              <a:t>Doradztwo indywidualne i grupowe</a:t>
            </a:r>
          </a:p>
          <a:p>
            <a:pPr>
              <a:buClr>
                <a:srgbClr val="FFC000"/>
              </a:buClr>
              <a:buFont typeface="Wingdings" panose="05000000000000000000" pitchFamily="2" charset="2"/>
              <a:buChar char="Ø"/>
            </a:pPr>
            <a:r>
              <a:rPr lang="pl-PL" dirty="0">
                <a:solidFill>
                  <a:srgbClr val="FFC000"/>
                </a:solidFill>
              </a:rPr>
              <a:t>Wsparcie finansowe na start wraz ze szkoleniami</a:t>
            </a:r>
          </a:p>
          <a:p>
            <a:pPr>
              <a:buClr>
                <a:srgbClr val="FFC000"/>
              </a:buClr>
              <a:buFont typeface="Wingdings" panose="05000000000000000000" pitchFamily="2" charset="2"/>
              <a:buChar char="Ø"/>
            </a:pPr>
            <a:r>
              <a:rPr lang="pl-PL" dirty="0">
                <a:solidFill>
                  <a:srgbClr val="FFC000"/>
                </a:solidFill>
              </a:rPr>
              <a:t>Zatrudnienie wspomagane</a:t>
            </a:r>
          </a:p>
          <a:p>
            <a:pPr>
              <a:buClr>
                <a:srgbClr val="FFC000"/>
              </a:buClr>
              <a:buFont typeface="Wingdings" panose="05000000000000000000" pitchFamily="2" charset="2"/>
              <a:buChar char="Ø"/>
            </a:pPr>
            <a:r>
              <a:rPr lang="pl-PL" dirty="0">
                <a:solidFill>
                  <a:srgbClr val="FFC000"/>
                </a:solidFill>
              </a:rPr>
              <a:t>Zatrudnienie subsydiowane</a:t>
            </a:r>
          </a:p>
          <a:p>
            <a:pPr>
              <a:buClr>
                <a:srgbClr val="FFC000"/>
              </a:buClr>
              <a:buFont typeface="Wingdings" panose="05000000000000000000" pitchFamily="2" charset="2"/>
              <a:buChar char="Ø"/>
            </a:pPr>
            <a:r>
              <a:rPr lang="pl-PL" dirty="0">
                <a:solidFill>
                  <a:srgbClr val="FFC000"/>
                </a:solidFill>
              </a:rPr>
              <a:t>Wsparcie motywacyjne</a:t>
            </a:r>
          </a:p>
          <a:p>
            <a:pPr>
              <a:buClr>
                <a:srgbClr val="FFC000"/>
              </a:buClr>
              <a:buFont typeface="Wingdings" panose="05000000000000000000" pitchFamily="2" charset="2"/>
              <a:buChar char="Ø"/>
            </a:pPr>
            <a:r>
              <a:rPr lang="pl-PL" dirty="0">
                <a:solidFill>
                  <a:srgbClr val="FFC000"/>
                </a:solidFill>
              </a:rPr>
              <a:t>Wsparcie adaptacyjne dla pracownika (szkolenia i doradztwo)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7157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>
            <a:extLst>
              <a:ext uri="{FF2B5EF4-FFF2-40B4-BE49-F238E27FC236}">
                <a16:creationId xmlns:a16="http://schemas.microsoft.com/office/drawing/2014/main" id="{8C9A344E-F879-4D29-A826-0D2D9F38B380}"/>
              </a:ext>
            </a:extLst>
          </p:cNvPr>
          <p:cNvSpPr/>
          <p:nvPr/>
        </p:nvSpPr>
        <p:spPr>
          <a:xfrm>
            <a:off x="5791203" y="2402414"/>
            <a:ext cx="5832495" cy="4191717"/>
          </a:xfrm>
          <a:prstGeom prst="rect">
            <a:avLst/>
          </a:prstGeom>
          <a:solidFill>
            <a:srgbClr val="5C5C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prstClr val="white"/>
              </a:solidFill>
            </a:endParaRP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55CDA66C-68BC-4521-B0CD-9B4D6F72293F}"/>
              </a:ext>
            </a:extLst>
          </p:cNvPr>
          <p:cNvSpPr/>
          <p:nvPr/>
        </p:nvSpPr>
        <p:spPr>
          <a:xfrm>
            <a:off x="11623697" y="678669"/>
            <a:ext cx="45719" cy="648000"/>
          </a:xfrm>
          <a:prstGeom prst="rect">
            <a:avLst/>
          </a:prstGeom>
          <a:solidFill>
            <a:srgbClr val="E95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prstClr val="white"/>
              </a:solidFill>
            </a:endParaRPr>
          </a:p>
        </p:txBody>
      </p:sp>
      <p:sp>
        <p:nvSpPr>
          <p:cNvPr id="12" name="Podtytuł 2">
            <a:extLst>
              <a:ext uri="{FF2B5EF4-FFF2-40B4-BE49-F238E27FC236}">
                <a16:creationId xmlns:a16="http://schemas.microsoft.com/office/drawing/2014/main" id="{5708850A-A744-4081-A203-540F58F98583}"/>
              </a:ext>
            </a:extLst>
          </p:cNvPr>
          <p:cNvSpPr txBox="1">
            <a:spLocks/>
          </p:cNvSpPr>
          <p:nvPr/>
        </p:nvSpPr>
        <p:spPr>
          <a:xfrm>
            <a:off x="6110929" y="2845244"/>
            <a:ext cx="4748588" cy="3382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aseline="30000" dirty="0">
                <a:solidFill>
                  <a:prstClr val="white"/>
                </a:solidFill>
              </a:rPr>
              <a:t>Posiadamy trzy kompleksy nieruchomości na terenie Krakowa: Business Park Nad Drwiną, Business Park Zakopiańska i Business Park Kordylewskiego o łącznej </a:t>
            </a:r>
            <a:br>
              <a:rPr lang="pl-PL" baseline="30000" dirty="0">
                <a:solidFill>
                  <a:prstClr val="white"/>
                </a:solidFill>
              </a:rPr>
            </a:br>
            <a:r>
              <a:rPr lang="pl-PL" baseline="30000" dirty="0">
                <a:solidFill>
                  <a:prstClr val="white"/>
                </a:solidFill>
              </a:rPr>
              <a:t>powierzchni ok. 50 ha</a:t>
            </a:r>
          </a:p>
          <a:p>
            <a:r>
              <a:rPr lang="pl-PL" baseline="30000" dirty="0">
                <a:solidFill>
                  <a:prstClr val="white"/>
                </a:solidFill>
              </a:rPr>
              <a:t>Idealna propozycja dla krajowych </a:t>
            </a:r>
            <a:br>
              <a:rPr lang="pl-PL" baseline="30000" dirty="0">
                <a:solidFill>
                  <a:prstClr val="white"/>
                </a:solidFill>
              </a:rPr>
            </a:br>
            <a:r>
              <a:rPr lang="pl-PL" baseline="30000" dirty="0">
                <a:solidFill>
                  <a:prstClr val="white"/>
                </a:solidFill>
              </a:rPr>
              <a:t>i zagranicznych firm poszukujących centrów logistycznych, baz magazynowych i parków produkcyjnych</a:t>
            </a:r>
          </a:p>
          <a:p>
            <a:r>
              <a:rPr lang="pl-PL" baseline="30000" dirty="0">
                <a:solidFill>
                  <a:prstClr val="white"/>
                </a:solidFill>
              </a:rPr>
              <a:t>Zapewniamy doskonałą lokalizację, funkcjonalne obiekty i atrakcyjne warunki współpracy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6A2B17BC-483D-40A7-A9F1-B894105CBFA1}"/>
              </a:ext>
            </a:extLst>
          </p:cNvPr>
          <p:cNvSpPr txBox="1"/>
          <p:nvPr/>
        </p:nvSpPr>
        <p:spPr>
          <a:xfrm>
            <a:off x="712660" y="3571762"/>
            <a:ext cx="53684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000" baseline="30000" dirty="0">
                <a:solidFill>
                  <a:srgbClr val="E9530E"/>
                </a:solidFill>
              </a:rPr>
              <a:t>Zapewniamy  </a:t>
            </a:r>
          </a:p>
          <a:p>
            <a:r>
              <a:rPr lang="pl-PL" sz="6000" baseline="30000" dirty="0">
                <a:solidFill>
                  <a:srgbClr val="E9530E"/>
                </a:solidFill>
              </a:rPr>
              <a:t>przestrzeń dla biznesu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C0BEF08C-9D1B-4EDB-B79F-EFC06E275575}"/>
              </a:ext>
            </a:extLst>
          </p:cNvPr>
          <p:cNvSpPr txBox="1"/>
          <p:nvPr/>
        </p:nvSpPr>
        <p:spPr>
          <a:xfrm>
            <a:off x="9395785" y="930375"/>
            <a:ext cx="2250772" cy="37959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pl-PL" sz="2800" b="1" baseline="30000" dirty="0">
                <a:solidFill>
                  <a:srgbClr val="5C5C5C"/>
                </a:solidFill>
                <a:latin typeface="Calibri Light"/>
              </a:rPr>
              <a:t>NIERUCHOMOŚĆI</a:t>
            </a:r>
          </a:p>
        </p:txBody>
      </p:sp>
      <p:grpSp>
        <p:nvGrpSpPr>
          <p:cNvPr id="3" name="Grupa 2">
            <a:extLst>
              <a:ext uri="{FF2B5EF4-FFF2-40B4-BE49-F238E27FC236}">
                <a16:creationId xmlns:a16="http://schemas.microsoft.com/office/drawing/2014/main" id="{AE8E00DA-A5A3-7CCE-2009-93436C90ACD5}"/>
              </a:ext>
            </a:extLst>
          </p:cNvPr>
          <p:cNvGrpSpPr/>
          <p:nvPr/>
        </p:nvGrpSpPr>
        <p:grpSpPr>
          <a:xfrm>
            <a:off x="-437294" y="402552"/>
            <a:ext cx="3594764" cy="2261776"/>
            <a:chOff x="7485641" y="1874066"/>
            <a:chExt cx="3336646" cy="2061218"/>
          </a:xfrm>
        </p:grpSpPr>
        <p:cxnSp>
          <p:nvCxnSpPr>
            <p:cNvPr id="4" name="Łącznik prosty 3">
              <a:extLst>
                <a:ext uri="{FF2B5EF4-FFF2-40B4-BE49-F238E27FC236}">
                  <a16:creationId xmlns:a16="http://schemas.microsoft.com/office/drawing/2014/main" id="{CF73D073-34DD-D43D-E904-707FB167C26E}"/>
                </a:ext>
              </a:extLst>
            </p:cNvPr>
            <p:cNvCxnSpPr>
              <a:cxnSpLocks/>
            </p:cNvCxnSpPr>
            <p:nvPr/>
          </p:nvCxnSpPr>
          <p:spPr>
            <a:xfrm>
              <a:off x="10822287" y="1874066"/>
              <a:ext cx="0" cy="1582093"/>
            </a:xfrm>
            <a:prstGeom prst="line">
              <a:avLst/>
            </a:prstGeom>
            <a:ln w="28575">
              <a:solidFill>
                <a:srgbClr val="5C5C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Prostokąt 4">
              <a:extLst>
                <a:ext uri="{FF2B5EF4-FFF2-40B4-BE49-F238E27FC236}">
                  <a16:creationId xmlns:a16="http://schemas.microsoft.com/office/drawing/2014/main" id="{D931E39D-809A-934A-3912-BDE63CC79000}"/>
                </a:ext>
              </a:extLst>
            </p:cNvPr>
            <p:cNvSpPr/>
            <p:nvPr/>
          </p:nvSpPr>
          <p:spPr>
            <a:xfrm>
              <a:off x="7767880" y="1886198"/>
              <a:ext cx="2274921" cy="11881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pl-PL" sz="9600" spc="-300" dirty="0">
                  <a:solidFill>
                    <a:srgbClr val="E9530E"/>
                  </a:solidFill>
                </a:rPr>
                <a:t>22,5</a:t>
              </a:r>
              <a:endParaRPr lang="pl-PL" sz="7200" spc="-300" dirty="0">
                <a:solidFill>
                  <a:srgbClr val="E9530E"/>
                </a:solidFill>
              </a:endParaRPr>
            </a:p>
          </p:txBody>
        </p:sp>
        <p:sp>
          <p:nvSpPr>
            <p:cNvPr id="7" name="Prostokąt 6">
              <a:extLst>
                <a:ext uri="{FF2B5EF4-FFF2-40B4-BE49-F238E27FC236}">
                  <a16:creationId xmlns:a16="http://schemas.microsoft.com/office/drawing/2014/main" id="{4490DE85-7F7A-149A-0F6E-875842E19145}"/>
                </a:ext>
              </a:extLst>
            </p:cNvPr>
            <p:cNvSpPr/>
            <p:nvPr/>
          </p:nvSpPr>
          <p:spPr>
            <a:xfrm>
              <a:off x="10031005" y="2367768"/>
              <a:ext cx="545342" cy="4133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pl-PL" sz="2800" dirty="0">
                  <a:solidFill>
                    <a:srgbClr val="E9530E"/>
                  </a:solidFill>
                </a:rPr>
                <a:t>ha</a:t>
              </a:r>
              <a:endParaRPr lang="pl-PL" sz="2800" dirty="0">
                <a:solidFill>
                  <a:prstClr val="black"/>
                </a:solidFill>
              </a:endParaRPr>
            </a:p>
          </p:txBody>
        </p:sp>
        <p:sp>
          <p:nvSpPr>
            <p:cNvPr id="8" name="pole tekstowe 7">
              <a:extLst>
                <a:ext uri="{FF2B5EF4-FFF2-40B4-BE49-F238E27FC236}">
                  <a16:creationId xmlns:a16="http://schemas.microsoft.com/office/drawing/2014/main" id="{7443C168-CE83-4FA5-FA62-36F4AF292D23}"/>
                </a:ext>
              </a:extLst>
            </p:cNvPr>
            <p:cNvSpPr txBox="1"/>
            <p:nvPr/>
          </p:nvSpPr>
          <p:spPr>
            <a:xfrm>
              <a:off x="7485641" y="2946107"/>
              <a:ext cx="2497732" cy="98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pl-PL" sz="4000" baseline="30000" dirty="0">
                  <a:solidFill>
                    <a:srgbClr val="5C5C5C"/>
                  </a:solidFill>
                </a:rPr>
                <a:t>Business Park </a:t>
              </a:r>
            </a:p>
            <a:p>
              <a:pPr algn="r">
                <a:lnSpc>
                  <a:spcPct val="80000"/>
                </a:lnSpc>
              </a:pPr>
              <a:r>
                <a:rPr lang="pl-PL" sz="4000" baseline="30000" dirty="0">
                  <a:solidFill>
                    <a:srgbClr val="5C5C5C"/>
                  </a:solidFill>
                </a:rPr>
                <a:t>Nad Drwiną  </a:t>
              </a:r>
              <a:br>
                <a:rPr lang="pl-PL" sz="4000" baseline="30000" dirty="0">
                  <a:solidFill>
                    <a:srgbClr val="5C5C5C"/>
                  </a:solidFill>
                </a:rPr>
              </a:br>
              <a:endParaRPr lang="pl-PL" sz="4000" baseline="30000" dirty="0">
                <a:solidFill>
                  <a:srgbClr val="5C5C5C"/>
                </a:solidFill>
              </a:endParaRPr>
            </a:p>
          </p:txBody>
        </p:sp>
      </p:grpSp>
      <p:grpSp>
        <p:nvGrpSpPr>
          <p:cNvPr id="10" name="Grupa 9">
            <a:extLst>
              <a:ext uri="{FF2B5EF4-FFF2-40B4-BE49-F238E27FC236}">
                <a16:creationId xmlns:a16="http://schemas.microsoft.com/office/drawing/2014/main" id="{1AF84D53-6553-AE12-20B8-762AFC2CB97F}"/>
              </a:ext>
            </a:extLst>
          </p:cNvPr>
          <p:cNvGrpSpPr/>
          <p:nvPr/>
        </p:nvGrpSpPr>
        <p:grpSpPr>
          <a:xfrm>
            <a:off x="3252555" y="402552"/>
            <a:ext cx="3045799" cy="2312603"/>
            <a:chOff x="7776488" y="1718929"/>
            <a:chExt cx="3045799" cy="2312603"/>
          </a:xfrm>
        </p:grpSpPr>
        <p:cxnSp>
          <p:nvCxnSpPr>
            <p:cNvPr id="14" name="Łącznik prosty 13">
              <a:extLst>
                <a:ext uri="{FF2B5EF4-FFF2-40B4-BE49-F238E27FC236}">
                  <a16:creationId xmlns:a16="http://schemas.microsoft.com/office/drawing/2014/main" id="{2A429494-2749-8DF9-231A-34BD3E4F3D1B}"/>
                </a:ext>
              </a:extLst>
            </p:cNvPr>
            <p:cNvCxnSpPr>
              <a:cxnSpLocks/>
            </p:cNvCxnSpPr>
            <p:nvPr/>
          </p:nvCxnSpPr>
          <p:spPr>
            <a:xfrm>
              <a:off x="10822287" y="1874066"/>
              <a:ext cx="0" cy="1582093"/>
            </a:xfrm>
            <a:prstGeom prst="line">
              <a:avLst/>
            </a:prstGeom>
            <a:ln w="28575">
              <a:solidFill>
                <a:srgbClr val="5C5C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Prostokąt 14">
              <a:extLst>
                <a:ext uri="{FF2B5EF4-FFF2-40B4-BE49-F238E27FC236}">
                  <a16:creationId xmlns:a16="http://schemas.microsoft.com/office/drawing/2014/main" id="{99602888-8771-C43E-544D-80DD8C64E416}"/>
                </a:ext>
              </a:extLst>
            </p:cNvPr>
            <p:cNvSpPr/>
            <p:nvPr/>
          </p:nvSpPr>
          <p:spPr>
            <a:xfrm>
              <a:off x="7776488" y="1718929"/>
              <a:ext cx="2190490" cy="1303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pl-PL" sz="9600" spc="-300" dirty="0">
                  <a:solidFill>
                    <a:srgbClr val="E9530E"/>
                  </a:solidFill>
                </a:rPr>
                <a:t>25,9</a:t>
              </a:r>
              <a:endParaRPr lang="pl-PL" sz="7200" spc="-300" dirty="0">
                <a:solidFill>
                  <a:srgbClr val="E9530E"/>
                </a:solidFill>
              </a:endParaRPr>
            </a:p>
          </p:txBody>
        </p:sp>
        <p:sp>
          <p:nvSpPr>
            <p:cNvPr id="16" name="Prostokąt 15">
              <a:extLst>
                <a:ext uri="{FF2B5EF4-FFF2-40B4-BE49-F238E27FC236}">
                  <a16:creationId xmlns:a16="http://schemas.microsoft.com/office/drawing/2014/main" id="{204A364F-3390-DDA7-7105-43E4FE333208}"/>
                </a:ext>
              </a:extLst>
            </p:cNvPr>
            <p:cNvSpPr/>
            <p:nvPr/>
          </p:nvSpPr>
          <p:spPr>
            <a:xfrm>
              <a:off x="9998022" y="2078755"/>
              <a:ext cx="545342" cy="6955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pl-PL" sz="2800" dirty="0">
                  <a:solidFill>
                    <a:srgbClr val="E9530E"/>
                  </a:solidFill>
                </a:rPr>
                <a:t> </a:t>
              </a:r>
              <a:br>
                <a:rPr lang="pl-PL" sz="2800" dirty="0">
                  <a:solidFill>
                    <a:srgbClr val="E9530E"/>
                  </a:solidFill>
                </a:rPr>
              </a:br>
              <a:r>
                <a:rPr lang="pl-PL" sz="2800" dirty="0">
                  <a:solidFill>
                    <a:srgbClr val="E9530E"/>
                  </a:solidFill>
                </a:rPr>
                <a:t>ha</a:t>
              </a:r>
              <a:endParaRPr lang="pl-PL" sz="2800" dirty="0">
                <a:solidFill>
                  <a:prstClr val="black"/>
                </a:solidFill>
              </a:endParaRPr>
            </a:p>
          </p:txBody>
        </p:sp>
        <p:sp>
          <p:nvSpPr>
            <p:cNvPr id="17" name="pole tekstowe 16">
              <a:extLst>
                <a:ext uri="{FF2B5EF4-FFF2-40B4-BE49-F238E27FC236}">
                  <a16:creationId xmlns:a16="http://schemas.microsoft.com/office/drawing/2014/main" id="{FB12EF97-2FF5-66F6-B922-0830FEE2473A}"/>
                </a:ext>
              </a:extLst>
            </p:cNvPr>
            <p:cNvSpPr txBox="1"/>
            <p:nvPr/>
          </p:nvSpPr>
          <p:spPr>
            <a:xfrm>
              <a:off x="7840514" y="2946107"/>
              <a:ext cx="2142859" cy="108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pl-PL" sz="4000" baseline="30000" dirty="0">
                  <a:solidFill>
                    <a:srgbClr val="5C5C5C"/>
                  </a:solidFill>
                </a:rPr>
                <a:t>Business Park </a:t>
              </a:r>
              <a:br>
                <a:rPr lang="pl-PL" sz="4000" baseline="30000" dirty="0">
                  <a:solidFill>
                    <a:srgbClr val="5C5C5C"/>
                  </a:solidFill>
                </a:rPr>
              </a:br>
              <a:r>
                <a:rPr lang="pl-PL" sz="4000" baseline="30000" dirty="0">
                  <a:solidFill>
                    <a:srgbClr val="5C5C5C"/>
                  </a:solidFill>
                </a:rPr>
                <a:t>Zakopiańska </a:t>
              </a:r>
            </a:p>
            <a:p>
              <a:pPr algn="r">
                <a:lnSpc>
                  <a:spcPct val="80000"/>
                </a:lnSpc>
              </a:pPr>
              <a:endParaRPr lang="pl-PL" sz="4000" baseline="30000" dirty="0">
                <a:solidFill>
                  <a:srgbClr val="5C5C5C"/>
                </a:solidFill>
              </a:endParaRPr>
            </a:p>
          </p:txBody>
        </p:sp>
      </p:grpSp>
      <p:grpSp>
        <p:nvGrpSpPr>
          <p:cNvPr id="18" name="Grupa 17">
            <a:extLst>
              <a:ext uri="{FF2B5EF4-FFF2-40B4-BE49-F238E27FC236}">
                <a16:creationId xmlns:a16="http://schemas.microsoft.com/office/drawing/2014/main" id="{9006B3D8-F61B-D3CD-F153-04BCFF8A42C5}"/>
              </a:ext>
            </a:extLst>
          </p:cNvPr>
          <p:cNvGrpSpPr/>
          <p:nvPr/>
        </p:nvGrpSpPr>
        <p:grpSpPr>
          <a:xfrm>
            <a:off x="6556956" y="415865"/>
            <a:ext cx="3181745" cy="1963922"/>
            <a:chOff x="7640542" y="1739315"/>
            <a:chExt cx="3181745" cy="1963922"/>
          </a:xfrm>
        </p:grpSpPr>
        <p:cxnSp>
          <p:nvCxnSpPr>
            <p:cNvPr id="19" name="Łącznik prosty 18">
              <a:extLst>
                <a:ext uri="{FF2B5EF4-FFF2-40B4-BE49-F238E27FC236}">
                  <a16:creationId xmlns:a16="http://schemas.microsoft.com/office/drawing/2014/main" id="{76267751-3D37-FF31-A64A-43CE8F2397A2}"/>
                </a:ext>
              </a:extLst>
            </p:cNvPr>
            <p:cNvCxnSpPr>
              <a:cxnSpLocks/>
            </p:cNvCxnSpPr>
            <p:nvPr/>
          </p:nvCxnSpPr>
          <p:spPr>
            <a:xfrm>
              <a:off x="10822287" y="1874066"/>
              <a:ext cx="0" cy="1582093"/>
            </a:xfrm>
            <a:prstGeom prst="line">
              <a:avLst/>
            </a:prstGeom>
            <a:ln w="28575">
              <a:solidFill>
                <a:srgbClr val="5C5C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Prostokąt 19">
              <a:extLst>
                <a:ext uri="{FF2B5EF4-FFF2-40B4-BE49-F238E27FC236}">
                  <a16:creationId xmlns:a16="http://schemas.microsoft.com/office/drawing/2014/main" id="{4C3471E7-90CF-6620-5E30-03E74E01A2E2}"/>
                </a:ext>
              </a:extLst>
            </p:cNvPr>
            <p:cNvSpPr/>
            <p:nvPr/>
          </p:nvSpPr>
          <p:spPr>
            <a:xfrm>
              <a:off x="7840515" y="1739315"/>
              <a:ext cx="2190490" cy="1303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pl-PL" sz="9600" spc="-300" dirty="0">
                  <a:solidFill>
                    <a:srgbClr val="E9530E"/>
                  </a:solidFill>
                </a:rPr>
                <a:t>1,22</a:t>
              </a:r>
              <a:endParaRPr lang="pl-PL" sz="7200" spc="-300" dirty="0">
                <a:solidFill>
                  <a:srgbClr val="E9530E"/>
                </a:solidFill>
              </a:endParaRPr>
            </a:p>
          </p:txBody>
        </p:sp>
        <p:sp>
          <p:nvSpPr>
            <p:cNvPr id="21" name="Prostokąt 20">
              <a:extLst>
                <a:ext uri="{FF2B5EF4-FFF2-40B4-BE49-F238E27FC236}">
                  <a16:creationId xmlns:a16="http://schemas.microsoft.com/office/drawing/2014/main" id="{FE36B4EA-536D-20D3-890D-CFD91C07F741}"/>
                </a:ext>
              </a:extLst>
            </p:cNvPr>
            <p:cNvSpPr/>
            <p:nvPr/>
          </p:nvSpPr>
          <p:spPr>
            <a:xfrm>
              <a:off x="9998022" y="2078755"/>
              <a:ext cx="545342" cy="6955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pl-PL" sz="2800" dirty="0">
                  <a:solidFill>
                    <a:srgbClr val="E9530E"/>
                  </a:solidFill>
                </a:rPr>
                <a:t> </a:t>
              </a:r>
              <a:br>
                <a:rPr lang="pl-PL" sz="2800" dirty="0">
                  <a:solidFill>
                    <a:srgbClr val="E9530E"/>
                  </a:solidFill>
                </a:rPr>
              </a:br>
              <a:r>
                <a:rPr lang="pl-PL" sz="2800" dirty="0">
                  <a:solidFill>
                    <a:srgbClr val="E9530E"/>
                  </a:solidFill>
                </a:rPr>
                <a:t>ha</a:t>
              </a:r>
              <a:endParaRPr lang="pl-PL" sz="2800" dirty="0">
                <a:solidFill>
                  <a:prstClr val="black"/>
                </a:solidFill>
              </a:endParaRPr>
            </a:p>
          </p:txBody>
        </p:sp>
        <p:sp>
          <p:nvSpPr>
            <p:cNvPr id="22" name="pole tekstowe 21">
              <a:extLst>
                <a:ext uri="{FF2B5EF4-FFF2-40B4-BE49-F238E27FC236}">
                  <a16:creationId xmlns:a16="http://schemas.microsoft.com/office/drawing/2014/main" id="{047562F4-A71B-3762-055B-1414D6F3BEF8}"/>
                </a:ext>
              </a:extLst>
            </p:cNvPr>
            <p:cNvSpPr txBox="1"/>
            <p:nvPr/>
          </p:nvSpPr>
          <p:spPr>
            <a:xfrm>
              <a:off x="7640542" y="2946107"/>
              <a:ext cx="234283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pl-PL" sz="4000" baseline="30000" dirty="0">
                  <a:solidFill>
                    <a:srgbClr val="5C5C5C"/>
                  </a:solidFill>
                </a:rPr>
                <a:t>Business Park Kordylewskiego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9402646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5364A0B2-02D6-4E7D-B861-8FA9A512205B}"/>
              </a:ext>
            </a:extLst>
          </p:cNvPr>
          <p:cNvSpPr/>
          <p:nvPr/>
        </p:nvSpPr>
        <p:spPr>
          <a:xfrm>
            <a:off x="6649375" y="1543665"/>
            <a:ext cx="5542625" cy="4444180"/>
          </a:xfrm>
          <a:prstGeom prst="rect">
            <a:avLst/>
          </a:prstGeom>
          <a:solidFill>
            <a:srgbClr val="E95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</a:endParaRP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4151BA0-5612-46C3-96E7-B62FDA064C58}"/>
              </a:ext>
            </a:extLst>
          </p:cNvPr>
          <p:cNvSpPr/>
          <p:nvPr/>
        </p:nvSpPr>
        <p:spPr>
          <a:xfrm>
            <a:off x="11646557" y="487608"/>
            <a:ext cx="45719" cy="648000"/>
          </a:xfrm>
          <a:prstGeom prst="rect">
            <a:avLst/>
          </a:prstGeom>
          <a:solidFill>
            <a:srgbClr val="E95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prstClr val="white"/>
              </a:solidFill>
            </a:endParaRPr>
          </a:p>
        </p:txBody>
      </p:sp>
      <p:sp>
        <p:nvSpPr>
          <p:cNvPr id="11" name="Podtytuł 2">
            <a:extLst>
              <a:ext uri="{FF2B5EF4-FFF2-40B4-BE49-F238E27FC236}">
                <a16:creationId xmlns:a16="http://schemas.microsoft.com/office/drawing/2014/main" id="{966CB2B6-EA9E-4BB2-901F-353805C2018E}"/>
              </a:ext>
            </a:extLst>
          </p:cNvPr>
          <p:cNvSpPr txBox="1">
            <a:spLocks/>
          </p:cNvSpPr>
          <p:nvPr/>
        </p:nvSpPr>
        <p:spPr>
          <a:xfrm>
            <a:off x="1018625" y="2707349"/>
            <a:ext cx="4134712" cy="4012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l-PL" sz="2400" baseline="30000" dirty="0">
              <a:solidFill>
                <a:prstClr val="white"/>
              </a:solidFill>
              <a:latin typeface="Montserrat" panose="00000500000000000000" pitchFamily="50" charset="-18"/>
            </a:endParaRPr>
          </a:p>
        </p:txBody>
      </p:sp>
      <p:sp>
        <p:nvSpPr>
          <p:cNvPr id="10" name="Podtytuł 2">
            <a:extLst>
              <a:ext uri="{FF2B5EF4-FFF2-40B4-BE49-F238E27FC236}">
                <a16:creationId xmlns:a16="http://schemas.microsoft.com/office/drawing/2014/main" id="{D0F025AE-47F4-45C8-9AEF-AC35CF1555D8}"/>
              </a:ext>
            </a:extLst>
          </p:cNvPr>
          <p:cNvSpPr txBox="1">
            <a:spLocks/>
          </p:cNvSpPr>
          <p:nvPr/>
        </p:nvSpPr>
        <p:spPr>
          <a:xfrm>
            <a:off x="2833970" y="2250149"/>
            <a:ext cx="4747369" cy="19289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7200" baseline="30000" dirty="0">
                <a:solidFill>
                  <a:srgbClr val="5C5C5C"/>
                </a:solidFill>
              </a:rPr>
              <a:t>Kompleksowe doradztwo </a:t>
            </a:r>
            <a:br>
              <a:rPr lang="pl-PL" sz="7200" baseline="30000" dirty="0">
                <a:solidFill>
                  <a:srgbClr val="5C5C5C"/>
                </a:solidFill>
              </a:rPr>
            </a:br>
            <a:r>
              <a:rPr lang="pl-PL" sz="7200" baseline="30000" dirty="0">
                <a:solidFill>
                  <a:srgbClr val="5C5C5C"/>
                </a:solidFill>
              </a:rPr>
              <a:t>w zakresie projektów unijnych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2B01FBA9-BB03-4CAE-A4DD-BB6C10564231}"/>
              </a:ext>
            </a:extLst>
          </p:cNvPr>
          <p:cNvSpPr txBox="1"/>
          <p:nvPr/>
        </p:nvSpPr>
        <p:spPr>
          <a:xfrm>
            <a:off x="5055895" y="677914"/>
            <a:ext cx="6472675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pl-PL" sz="6000" baseline="30000" dirty="0">
                <a:solidFill>
                  <a:srgbClr val="5C5C5C"/>
                </a:solidFill>
                <a:latin typeface="Calibri Light"/>
              </a:rPr>
              <a:t>DZIAŁANIA KOMERCYJNE</a:t>
            </a:r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2EF028D6-355F-4899-96BF-18AE1F4B6A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688" y="-320643"/>
            <a:ext cx="2723434" cy="2731397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272B9769-A7A6-4820-864F-9493FF0D30BF}"/>
              </a:ext>
            </a:extLst>
          </p:cNvPr>
          <p:cNvSpPr txBox="1"/>
          <p:nvPr/>
        </p:nvSpPr>
        <p:spPr>
          <a:xfrm>
            <a:off x="7290172" y="2011680"/>
            <a:ext cx="433224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pl-PL" dirty="0">
                <a:solidFill>
                  <a:schemeClr val="bg1"/>
                </a:solidFill>
              </a:rPr>
              <a:t>Analiza możliwości uzyskania dofinansowania </a:t>
            </a:r>
          </a:p>
          <a:p>
            <a:pPr marL="285750" lvl="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pl-PL" dirty="0">
                <a:solidFill>
                  <a:schemeClr val="bg1"/>
                </a:solidFill>
              </a:rPr>
              <a:t>Przygotowanie i złożenie wniosku aplikacyjnego</a:t>
            </a:r>
          </a:p>
          <a:p>
            <a:pPr marL="285750" lvl="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pl-PL" dirty="0">
                <a:solidFill>
                  <a:schemeClr val="bg1"/>
                </a:solidFill>
              </a:rPr>
              <a:t>Dokonanie formalności związanych </a:t>
            </a:r>
            <a:br>
              <a:rPr lang="pl-PL" dirty="0">
                <a:solidFill>
                  <a:schemeClr val="bg1"/>
                </a:solidFill>
              </a:rPr>
            </a:br>
            <a:r>
              <a:rPr lang="pl-PL" dirty="0">
                <a:solidFill>
                  <a:schemeClr val="bg1"/>
                </a:solidFill>
              </a:rPr>
              <a:t>z zawarciem umowy</a:t>
            </a:r>
          </a:p>
          <a:p>
            <a:pPr marL="285750" lvl="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pl-PL" dirty="0">
                <a:solidFill>
                  <a:schemeClr val="bg1"/>
                </a:solidFill>
              </a:rPr>
              <a:t>Zarządzanie projektem i nadzór nad realizacją (dokumentowanie, monitoring, ocena efektywności działań)</a:t>
            </a:r>
          </a:p>
          <a:p>
            <a:pPr marL="285750" lvl="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pl-PL" dirty="0">
                <a:solidFill>
                  <a:schemeClr val="bg1"/>
                </a:solidFill>
              </a:rPr>
              <a:t>Przygotowanie sprawozdania końcowego i zamkniecie projektu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1870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dtytuł 2">
            <a:extLst>
              <a:ext uri="{FF2B5EF4-FFF2-40B4-BE49-F238E27FC236}">
                <a16:creationId xmlns:a16="http://schemas.microsoft.com/office/drawing/2014/main" id="{8416EE2C-3CCD-406A-9BA3-A62220DF6217}"/>
              </a:ext>
            </a:extLst>
          </p:cNvPr>
          <p:cNvSpPr txBox="1">
            <a:spLocks/>
          </p:cNvSpPr>
          <p:nvPr/>
        </p:nvSpPr>
        <p:spPr>
          <a:xfrm>
            <a:off x="7256207" y="1052653"/>
            <a:ext cx="7836310" cy="4065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6600" b="1" baseline="30000" dirty="0">
                <a:solidFill>
                  <a:srgbClr val="E9530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innowacje</a:t>
            </a:r>
            <a:endParaRPr lang="pl-PL" sz="6600" baseline="30000" dirty="0">
              <a:solidFill>
                <a:srgbClr val="E9530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Podtytuł 2">
            <a:extLst>
              <a:ext uri="{FF2B5EF4-FFF2-40B4-BE49-F238E27FC236}">
                <a16:creationId xmlns:a16="http://schemas.microsoft.com/office/drawing/2014/main" id="{A83F8E57-A2D5-420B-8E7C-0565E90B9D64}"/>
              </a:ext>
            </a:extLst>
          </p:cNvPr>
          <p:cNvSpPr txBox="1">
            <a:spLocks/>
          </p:cNvSpPr>
          <p:nvPr/>
        </p:nvSpPr>
        <p:spPr>
          <a:xfrm>
            <a:off x="4655573" y="2139199"/>
            <a:ext cx="7836310" cy="4065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6600" b="1" baseline="30000" dirty="0">
                <a:solidFill>
                  <a:srgbClr val="5C5C5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finansowanie</a:t>
            </a:r>
            <a:endParaRPr lang="pl-PL" sz="6600" baseline="30000" dirty="0">
              <a:solidFill>
                <a:srgbClr val="5C5C5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Podtytuł 2">
            <a:extLst>
              <a:ext uri="{FF2B5EF4-FFF2-40B4-BE49-F238E27FC236}">
                <a16:creationId xmlns:a16="http://schemas.microsoft.com/office/drawing/2014/main" id="{A59E5995-C91B-4DCB-AA32-0B9F525A1192}"/>
              </a:ext>
            </a:extLst>
          </p:cNvPr>
          <p:cNvSpPr txBox="1">
            <a:spLocks/>
          </p:cNvSpPr>
          <p:nvPr/>
        </p:nvSpPr>
        <p:spPr>
          <a:xfrm>
            <a:off x="8037871" y="3225745"/>
            <a:ext cx="7836310" cy="4065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6600" b="1" baseline="30000" dirty="0">
                <a:solidFill>
                  <a:srgbClr val="E9530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rozwój</a:t>
            </a:r>
            <a:endParaRPr lang="pl-PL" sz="6600" baseline="30000" dirty="0">
              <a:solidFill>
                <a:srgbClr val="E9530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Podtytuł 2">
            <a:extLst>
              <a:ext uri="{FF2B5EF4-FFF2-40B4-BE49-F238E27FC236}">
                <a16:creationId xmlns:a16="http://schemas.microsoft.com/office/drawing/2014/main" id="{7BBC1BDD-06F7-4BDD-A2A5-F74795D11B12}"/>
              </a:ext>
            </a:extLst>
          </p:cNvPr>
          <p:cNvSpPr txBox="1">
            <a:spLocks/>
          </p:cNvSpPr>
          <p:nvPr/>
        </p:nvSpPr>
        <p:spPr>
          <a:xfrm>
            <a:off x="4655573" y="4243466"/>
            <a:ext cx="7836310" cy="4065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6600" b="1" baseline="30000" dirty="0">
                <a:solidFill>
                  <a:srgbClr val="5C5C5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nieruchomości</a:t>
            </a:r>
            <a:endParaRPr lang="pl-PL" sz="6600" baseline="30000" dirty="0">
              <a:solidFill>
                <a:srgbClr val="5C5C5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Podtytuł 2">
            <a:extLst>
              <a:ext uri="{FF2B5EF4-FFF2-40B4-BE49-F238E27FC236}">
                <a16:creationId xmlns:a16="http://schemas.microsoft.com/office/drawing/2014/main" id="{17B83C35-2A13-4D2E-8908-EAD871A013BB}"/>
              </a:ext>
            </a:extLst>
          </p:cNvPr>
          <p:cNvSpPr txBox="1">
            <a:spLocks/>
          </p:cNvSpPr>
          <p:nvPr/>
        </p:nvSpPr>
        <p:spPr>
          <a:xfrm>
            <a:off x="7825497" y="5330012"/>
            <a:ext cx="7267020" cy="4065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6600" b="1" baseline="30000" dirty="0">
                <a:solidFill>
                  <a:srgbClr val="E9530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eksport</a:t>
            </a:r>
            <a:endParaRPr lang="pl-PL" sz="6600" baseline="30000" dirty="0">
              <a:solidFill>
                <a:srgbClr val="E9530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24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1B484DAB-3E09-4D8E-8EBA-C5EE1177FC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708" y="-159264"/>
            <a:ext cx="3287975" cy="2227338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5B1410F5-6C3A-45AC-976B-2DEFBFB59F55}"/>
              </a:ext>
            </a:extLst>
          </p:cNvPr>
          <p:cNvSpPr txBox="1"/>
          <p:nvPr/>
        </p:nvSpPr>
        <p:spPr>
          <a:xfrm>
            <a:off x="2313431" y="406783"/>
            <a:ext cx="927605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800" dirty="0">
                <a:solidFill>
                  <a:srgbClr val="E9530E"/>
                </a:solidFill>
              </a:rPr>
              <a:t>Zapraszamy do współpracy</a:t>
            </a:r>
          </a:p>
          <a:p>
            <a:pPr algn="ctr"/>
            <a:endParaRPr lang="pl-PL" sz="2800" dirty="0">
              <a:solidFill>
                <a:srgbClr val="E9530E"/>
              </a:solidFill>
            </a:endParaRP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263F3FD4-463C-414A-94D9-ADDCDE670EB9}"/>
              </a:ext>
            </a:extLst>
          </p:cNvPr>
          <p:cNvSpPr txBox="1"/>
          <p:nvPr/>
        </p:nvSpPr>
        <p:spPr>
          <a:xfrm>
            <a:off x="3871708" y="5947624"/>
            <a:ext cx="6159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400" dirty="0">
                <a:solidFill>
                  <a:srgbClr val="5C5C5C"/>
                </a:solidFill>
              </a:rPr>
              <a:t>www.marr.pl</a:t>
            </a:r>
          </a:p>
        </p:txBody>
      </p:sp>
      <p:pic>
        <p:nvPicPr>
          <p:cNvPr id="7" name="Grafika 6">
            <a:extLst>
              <a:ext uri="{FF2B5EF4-FFF2-40B4-BE49-F238E27FC236}">
                <a16:creationId xmlns:a16="http://schemas.microsoft.com/office/drawing/2014/main" id="{96551210-4F78-9B22-C20C-10A8EA22B0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94599" y="5237457"/>
            <a:ext cx="1094887" cy="1094887"/>
          </a:xfrm>
          <a:prstGeom prst="rect">
            <a:avLst/>
          </a:prstGeom>
        </p:spPr>
      </p:pic>
      <p:graphicFrame>
        <p:nvGraphicFramePr>
          <p:cNvPr id="9" name="Tabela 8">
            <a:extLst>
              <a:ext uri="{FF2B5EF4-FFF2-40B4-BE49-F238E27FC236}">
                <a16:creationId xmlns:a16="http://schemas.microsoft.com/office/drawing/2014/main" id="{1C1C5D73-1280-CA22-D060-D629C9CCE7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587007"/>
              </p:ext>
            </p:extLst>
          </p:nvPr>
        </p:nvGraphicFramePr>
        <p:xfrm>
          <a:off x="2542032" y="1668667"/>
          <a:ext cx="9276057" cy="34301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92019">
                  <a:extLst>
                    <a:ext uri="{9D8B030D-6E8A-4147-A177-3AD203B41FA5}">
                      <a16:colId xmlns:a16="http://schemas.microsoft.com/office/drawing/2014/main" val="2391111182"/>
                    </a:ext>
                  </a:extLst>
                </a:gridCol>
                <a:gridCol w="3092019">
                  <a:extLst>
                    <a:ext uri="{9D8B030D-6E8A-4147-A177-3AD203B41FA5}">
                      <a16:colId xmlns:a16="http://schemas.microsoft.com/office/drawing/2014/main" val="3626191593"/>
                    </a:ext>
                  </a:extLst>
                </a:gridCol>
                <a:gridCol w="3092019">
                  <a:extLst>
                    <a:ext uri="{9D8B030D-6E8A-4147-A177-3AD203B41FA5}">
                      <a16:colId xmlns:a16="http://schemas.microsoft.com/office/drawing/2014/main" val="3442916179"/>
                    </a:ext>
                  </a:extLst>
                </a:gridCol>
              </a:tblGrid>
              <a:tr h="1481182">
                <a:tc gridSpan="3">
                  <a:txBody>
                    <a:bodyPr/>
                    <a:lstStyle/>
                    <a:p>
                      <a:pPr algn="ctr"/>
                      <a:r>
                        <a:rPr lang="pl-PL" b="1" u="none" dirty="0">
                          <a:solidFill>
                            <a:schemeClr val="tx1"/>
                          </a:solidFill>
                        </a:rPr>
                        <a:t>Kraków</a:t>
                      </a:r>
                    </a:p>
                    <a:p>
                      <a:pPr algn="ctr"/>
                      <a:r>
                        <a:rPr lang="pl-PL" u="none" dirty="0">
                          <a:solidFill>
                            <a:schemeClr val="tx1"/>
                          </a:solidFill>
                        </a:rPr>
                        <a:t>ul. Kordylewskiego 11</a:t>
                      </a:r>
                    </a:p>
                    <a:p>
                      <a:pPr algn="ctr"/>
                      <a:r>
                        <a:rPr lang="pl-PL" u="none" dirty="0">
                          <a:solidFill>
                            <a:schemeClr val="tx1"/>
                          </a:solidFill>
                        </a:rPr>
                        <a:t>tel. 12 617 66 00</a:t>
                      </a:r>
                    </a:p>
                    <a:p>
                      <a:pPr algn="ctr"/>
                      <a:r>
                        <a:rPr lang="pl-PL" u="none" dirty="0">
                          <a:solidFill>
                            <a:schemeClr val="tx1"/>
                          </a:solidFill>
                        </a:rPr>
                        <a:t>e-mail: </a:t>
                      </a:r>
                      <a:r>
                        <a:rPr lang="pl-PL" u="none" dirty="0">
                          <a:solidFill>
                            <a:schemeClr val="tx1"/>
                          </a:solidFill>
                          <a:hlinkClick r:id="rId7"/>
                        </a:rPr>
                        <a:t>marr@marr.pl</a:t>
                      </a:r>
                      <a:endParaRPr lang="pl-PL" u="sng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pl-PL" u="sng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1752875"/>
                  </a:ext>
                </a:extLst>
              </a:tr>
              <a:tr h="1948925">
                <a:tc>
                  <a:txBody>
                    <a:bodyPr/>
                    <a:lstStyle/>
                    <a:p>
                      <a:pPr algn="ctr"/>
                      <a:endParaRPr lang="pl-PL" sz="16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pl-PL" sz="1600" b="1" dirty="0">
                          <a:solidFill>
                            <a:schemeClr val="tx1"/>
                          </a:solidFill>
                        </a:rPr>
                        <a:t>Nowy Sącz</a:t>
                      </a:r>
                    </a:p>
                    <a:p>
                      <a:pPr algn="ctr"/>
                      <a:r>
                        <a:rPr lang="pl-PL" sz="1600" dirty="0">
                          <a:solidFill>
                            <a:schemeClr val="tx1"/>
                          </a:solidFill>
                        </a:rPr>
                        <a:t>ul. Zielona 27 C</a:t>
                      </a:r>
                    </a:p>
                    <a:p>
                      <a:pPr algn="ctr"/>
                      <a:r>
                        <a:rPr lang="pl-PL" sz="1600" dirty="0">
                          <a:solidFill>
                            <a:schemeClr val="tx1"/>
                          </a:solidFill>
                        </a:rPr>
                        <a:t>pok. 223-224</a:t>
                      </a:r>
                    </a:p>
                    <a:p>
                      <a:pPr algn="ctr"/>
                      <a:r>
                        <a:rPr lang="pl-PL" sz="1600" dirty="0">
                          <a:solidFill>
                            <a:schemeClr val="tx1"/>
                          </a:solidFill>
                        </a:rPr>
                        <a:t>tel. 728 937 443, 12 617 99 81</a:t>
                      </a:r>
                    </a:p>
                    <a:p>
                      <a:pPr algn="ctr"/>
                      <a:r>
                        <a:rPr lang="pl-PL" sz="1600" dirty="0">
                          <a:solidFill>
                            <a:schemeClr val="tx1"/>
                          </a:solidFill>
                        </a:rPr>
                        <a:t>e-mail: </a:t>
                      </a:r>
                      <a:r>
                        <a:rPr lang="pl-PL" sz="1600" dirty="0">
                          <a:solidFill>
                            <a:schemeClr val="tx1"/>
                          </a:solidFill>
                          <a:hlinkClick r:id="rId8"/>
                        </a:rPr>
                        <a:t>ppinsacz@marr.pl</a:t>
                      </a:r>
                      <a:endParaRPr lang="pl-PL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pl-PL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l-PL" sz="16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pl-PL" sz="1600" b="1" dirty="0">
                          <a:solidFill>
                            <a:schemeClr val="tx1"/>
                          </a:solidFill>
                        </a:rPr>
                        <a:t>Tarnów</a:t>
                      </a:r>
                    </a:p>
                    <a:p>
                      <a:pPr algn="ctr"/>
                      <a:r>
                        <a:rPr lang="pl-PL" sz="1600" dirty="0">
                          <a:solidFill>
                            <a:schemeClr val="tx1"/>
                          </a:solidFill>
                        </a:rPr>
                        <a:t>ul. Słoneczna 28 – 30</a:t>
                      </a:r>
                    </a:p>
                    <a:p>
                      <a:pPr algn="ctr"/>
                      <a:r>
                        <a:rPr lang="pl-PL" sz="1600" dirty="0">
                          <a:solidFill>
                            <a:schemeClr val="tx1"/>
                          </a:solidFill>
                        </a:rPr>
                        <a:t>pok. 105</a:t>
                      </a:r>
                    </a:p>
                    <a:p>
                      <a:pPr algn="ctr"/>
                      <a:r>
                        <a:rPr lang="pl-PL" sz="1600" dirty="0">
                          <a:solidFill>
                            <a:schemeClr val="tx1"/>
                          </a:solidFill>
                        </a:rPr>
                        <a:t>tel. 785 056 871</a:t>
                      </a:r>
                    </a:p>
                    <a:p>
                      <a:pPr algn="ctr"/>
                      <a:r>
                        <a:rPr lang="pl-PL" sz="1600" dirty="0">
                          <a:solidFill>
                            <a:schemeClr val="tx1"/>
                          </a:solidFill>
                        </a:rPr>
                        <a:t>e-mail: </a:t>
                      </a:r>
                      <a:r>
                        <a:rPr lang="pl-PL" sz="1600" dirty="0">
                          <a:solidFill>
                            <a:schemeClr val="tx1"/>
                          </a:solidFill>
                          <a:hlinkClick r:id="rId9"/>
                        </a:rPr>
                        <a:t>ppitarnow@marr.pl</a:t>
                      </a:r>
                      <a:endParaRPr lang="pl-PL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pl-PL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l-PL" sz="16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pl-PL" sz="1600" b="1" dirty="0">
                          <a:solidFill>
                            <a:schemeClr val="tx1"/>
                          </a:solidFill>
                        </a:rPr>
                        <a:t>Wadowice</a:t>
                      </a:r>
                    </a:p>
                    <a:p>
                      <a:pPr algn="ctr"/>
                      <a:r>
                        <a:rPr lang="pl-PL" sz="1600" dirty="0">
                          <a:solidFill>
                            <a:schemeClr val="tx1"/>
                          </a:solidFill>
                        </a:rPr>
                        <a:t>ul. Karmelicka 1</a:t>
                      </a:r>
                      <a:br>
                        <a:rPr lang="pl-PL" sz="1600" dirty="0">
                          <a:solidFill>
                            <a:schemeClr val="tx1"/>
                          </a:solidFill>
                        </a:rPr>
                      </a:br>
                      <a:r>
                        <a:rPr lang="pl-PL" sz="1600" dirty="0">
                          <a:solidFill>
                            <a:schemeClr val="tx1"/>
                          </a:solidFill>
                        </a:rPr>
                        <a:t>I piętro, pok. 4 i 4a</a:t>
                      </a:r>
                    </a:p>
                    <a:p>
                      <a:pPr algn="ctr"/>
                      <a:r>
                        <a:rPr lang="pl-PL" sz="1600" dirty="0">
                          <a:solidFill>
                            <a:schemeClr val="tx1"/>
                          </a:solidFill>
                        </a:rPr>
                        <a:t>tel. 785 058 177</a:t>
                      </a:r>
                    </a:p>
                    <a:p>
                      <a:pPr algn="ctr"/>
                      <a:r>
                        <a:rPr lang="pl-PL" sz="1600" dirty="0">
                          <a:solidFill>
                            <a:schemeClr val="tx1"/>
                          </a:solidFill>
                        </a:rPr>
                        <a:t>e-mail: </a:t>
                      </a:r>
                      <a:r>
                        <a:rPr lang="pl-PL" sz="1600" dirty="0">
                          <a:solidFill>
                            <a:schemeClr val="tx1"/>
                          </a:solidFill>
                          <a:hlinkClick r:id="rId10"/>
                        </a:rPr>
                        <a:t>wadowice@marr.pl</a:t>
                      </a:r>
                      <a:endParaRPr lang="pl-PL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pl-PL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78049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167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A71D3C54-A584-4412-ACBA-5045D48C58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192" y="-255798"/>
            <a:ext cx="2762769" cy="2461188"/>
          </a:xfrm>
          <a:prstGeom prst="rect">
            <a:avLst/>
          </a:prstGeom>
        </p:spPr>
      </p:pic>
      <p:sp>
        <p:nvSpPr>
          <p:cNvPr id="4" name="Podtytuł 2">
            <a:extLst>
              <a:ext uri="{FF2B5EF4-FFF2-40B4-BE49-F238E27FC236}">
                <a16:creationId xmlns:a16="http://schemas.microsoft.com/office/drawing/2014/main" id="{3A98BADD-960D-41ED-91FD-788869E0179B}"/>
              </a:ext>
            </a:extLst>
          </p:cNvPr>
          <p:cNvSpPr txBox="1">
            <a:spLocks/>
          </p:cNvSpPr>
          <p:nvPr/>
        </p:nvSpPr>
        <p:spPr>
          <a:xfrm>
            <a:off x="3401961" y="1103586"/>
            <a:ext cx="7836310" cy="46602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l-PL" sz="6600" b="1" baseline="30000" dirty="0">
              <a:solidFill>
                <a:srgbClr val="E9530E"/>
              </a:solidFill>
            </a:endParaRPr>
          </a:p>
          <a:p>
            <a:pPr marL="0" indent="0">
              <a:buNone/>
            </a:pPr>
            <a:r>
              <a:rPr lang="pl-PL" sz="6600" b="1" baseline="30000" dirty="0">
                <a:solidFill>
                  <a:srgbClr val="E9530E"/>
                </a:solidFill>
              </a:rPr>
              <a:t>Promujemy biznesowy </a:t>
            </a:r>
            <a:br>
              <a:rPr lang="pl-PL" sz="6600" b="1" baseline="30000" dirty="0">
                <a:solidFill>
                  <a:srgbClr val="E9530E"/>
                </a:solidFill>
              </a:rPr>
            </a:br>
            <a:r>
              <a:rPr lang="pl-PL" sz="6600" b="1" baseline="30000" dirty="0">
                <a:solidFill>
                  <a:srgbClr val="E9530E"/>
                </a:solidFill>
              </a:rPr>
              <a:t>potencjał regionu na arenie międzynarodowej </a:t>
            </a:r>
          </a:p>
          <a:p>
            <a:pPr marL="0" indent="0">
              <a:buNone/>
            </a:pPr>
            <a:endParaRPr lang="pl-PL" baseline="30000" dirty="0">
              <a:solidFill>
                <a:srgbClr val="E9530E"/>
              </a:solidFill>
            </a:endParaRPr>
          </a:p>
          <a:p>
            <a:pPr marL="0" indent="0">
              <a:buNone/>
            </a:pPr>
            <a:r>
              <a:rPr lang="pl-PL" sz="6600" baseline="30000" dirty="0">
                <a:solidFill>
                  <a:srgbClr val="5C5C5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Tworzymy korzystne warunki </a:t>
            </a:r>
            <a:br>
              <a:rPr lang="pl-PL" sz="6600" baseline="30000" dirty="0">
                <a:solidFill>
                  <a:srgbClr val="5C5C5C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6600" baseline="30000" dirty="0">
                <a:solidFill>
                  <a:srgbClr val="5C5C5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przestrzeń dla rozwoju biznesu</a:t>
            </a:r>
          </a:p>
        </p:txBody>
      </p:sp>
    </p:spTree>
    <p:extLst>
      <p:ext uri="{BB962C8B-B14F-4D97-AF65-F5344CB8AC3E}">
        <p14:creationId xmlns:p14="http://schemas.microsoft.com/office/powerpoint/2010/main" val="34571702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60EBA49F-A7B3-4105-A2B5-544851FC4B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450" y="-98806"/>
            <a:ext cx="2462543" cy="2602309"/>
          </a:xfrm>
          <a:prstGeom prst="rect">
            <a:avLst/>
          </a:prstGeom>
        </p:spPr>
      </p:pic>
      <p:sp>
        <p:nvSpPr>
          <p:cNvPr id="5" name="Podtytuł 2">
            <a:extLst>
              <a:ext uri="{FF2B5EF4-FFF2-40B4-BE49-F238E27FC236}">
                <a16:creationId xmlns:a16="http://schemas.microsoft.com/office/drawing/2014/main" id="{7B88FFB5-D0E2-44AC-8BC0-A1D6A583505D}"/>
              </a:ext>
            </a:extLst>
          </p:cNvPr>
          <p:cNvSpPr txBox="1">
            <a:spLocks/>
          </p:cNvSpPr>
          <p:nvPr/>
        </p:nvSpPr>
        <p:spPr>
          <a:xfrm>
            <a:off x="3626862" y="756745"/>
            <a:ext cx="8565138" cy="46876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l-PL" sz="6600" b="1" baseline="30000" dirty="0">
              <a:solidFill>
                <a:srgbClr val="E9530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pl-PL" sz="6600" b="1" baseline="30000" dirty="0">
                <a:solidFill>
                  <a:srgbClr val="E9530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Wspieramy przedsiębiorców </a:t>
            </a:r>
            <a:br>
              <a:rPr lang="pl-PL" sz="6600" b="1" baseline="30000" dirty="0">
                <a:solidFill>
                  <a:srgbClr val="E9530E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6600" b="1" baseline="30000" dirty="0">
                <a:solidFill>
                  <a:srgbClr val="E9530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 każdym etapie ich rozwoju</a:t>
            </a:r>
          </a:p>
          <a:p>
            <a:pPr marL="0" indent="0">
              <a:buNone/>
            </a:pPr>
            <a:r>
              <a:rPr lang="pl-PL" sz="6600" baseline="30000" dirty="0">
                <a:solidFill>
                  <a:srgbClr val="5C5C5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Zapewniamy pomoc finansową,</a:t>
            </a:r>
            <a:br>
              <a:rPr lang="pl-PL" sz="6600" dirty="0">
                <a:solidFill>
                  <a:srgbClr val="5C5C5C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6600" baseline="30000" dirty="0">
                <a:solidFill>
                  <a:srgbClr val="5C5C5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inwestycyjną, doradczą </a:t>
            </a:r>
          </a:p>
          <a:p>
            <a:pPr marL="0" indent="0">
              <a:buNone/>
            </a:pPr>
            <a:r>
              <a:rPr lang="pl-PL" sz="6600" baseline="30000" dirty="0">
                <a:solidFill>
                  <a:srgbClr val="5C5C5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szkoleniową</a:t>
            </a:r>
          </a:p>
        </p:txBody>
      </p:sp>
    </p:spTree>
    <p:extLst>
      <p:ext uri="{BB962C8B-B14F-4D97-AF65-F5344CB8AC3E}">
        <p14:creationId xmlns:p14="http://schemas.microsoft.com/office/powerpoint/2010/main" val="40812225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>
            <a:extLst>
              <a:ext uri="{FF2B5EF4-FFF2-40B4-BE49-F238E27FC236}">
                <a16:creationId xmlns:a16="http://schemas.microsoft.com/office/drawing/2014/main" id="{8C9A344E-F879-4D29-A826-0D2D9F38B380}"/>
              </a:ext>
            </a:extLst>
          </p:cNvPr>
          <p:cNvSpPr/>
          <p:nvPr/>
        </p:nvSpPr>
        <p:spPr>
          <a:xfrm>
            <a:off x="6425238" y="1770700"/>
            <a:ext cx="5290430" cy="4599692"/>
          </a:xfrm>
          <a:prstGeom prst="rect">
            <a:avLst/>
          </a:prstGeom>
          <a:solidFill>
            <a:srgbClr val="5C5C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prstClr val="white"/>
              </a:solidFill>
            </a:endParaRPr>
          </a:p>
        </p:txBody>
      </p:sp>
      <p:sp>
        <p:nvSpPr>
          <p:cNvPr id="9" name="Podtytuł 2">
            <a:extLst>
              <a:ext uri="{FF2B5EF4-FFF2-40B4-BE49-F238E27FC236}">
                <a16:creationId xmlns:a16="http://schemas.microsoft.com/office/drawing/2014/main" id="{AB77C353-DE88-44E4-9063-3F097C0F72B8}"/>
              </a:ext>
            </a:extLst>
          </p:cNvPr>
          <p:cNvSpPr txBox="1">
            <a:spLocks/>
          </p:cNvSpPr>
          <p:nvPr/>
        </p:nvSpPr>
        <p:spPr>
          <a:xfrm>
            <a:off x="2381240" y="3088171"/>
            <a:ext cx="3974887" cy="19289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7200" baseline="30000" dirty="0">
                <a:solidFill>
                  <a:srgbClr val="E9530E"/>
                </a:solidFill>
              </a:rPr>
              <a:t>Oferujemy atrakcyjne pożyczki </a:t>
            </a:r>
            <a:br>
              <a:rPr lang="pl-PL" sz="7200" baseline="30000" dirty="0">
                <a:solidFill>
                  <a:srgbClr val="E9530E"/>
                </a:solidFill>
              </a:rPr>
            </a:br>
            <a:endParaRPr lang="pl-PL" sz="7200" baseline="30000" dirty="0">
              <a:solidFill>
                <a:srgbClr val="E9530E"/>
              </a:solidFill>
            </a:endParaRP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55CDA66C-68BC-4521-B0CD-9B4D6F72293F}"/>
              </a:ext>
            </a:extLst>
          </p:cNvPr>
          <p:cNvSpPr/>
          <p:nvPr/>
        </p:nvSpPr>
        <p:spPr>
          <a:xfrm>
            <a:off x="11646557" y="487608"/>
            <a:ext cx="45719" cy="648000"/>
          </a:xfrm>
          <a:prstGeom prst="rect">
            <a:avLst/>
          </a:prstGeom>
          <a:solidFill>
            <a:srgbClr val="E95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prstClr val="white"/>
              </a:solidFill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A3C7C07A-9FE4-4E2B-92B3-B5675D2FC0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332" y="-397305"/>
            <a:ext cx="3190146" cy="3202650"/>
          </a:xfrm>
          <a:prstGeom prst="rect">
            <a:avLst/>
          </a:prstGeom>
        </p:spPr>
      </p:pic>
      <p:sp>
        <p:nvSpPr>
          <p:cNvPr id="15" name="Podtytuł 2">
            <a:extLst>
              <a:ext uri="{FF2B5EF4-FFF2-40B4-BE49-F238E27FC236}">
                <a16:creationId xmlns:a16="http://schemas.microsoft.com/office/drawing/2014/main" id="{A20CFE14-F39B-4159-91EE-3EC72EF82212}"/>
              </a:ext>
            </a:extLst>
          </p:cNvPr>
          <p:cNvSpPr txBox="1">
            <a:spLocks/>
          </p:cNvSpPr>
          <p:nvPr/>
        </p:nvSpPr>
        <p:spPr>
          <a:xfrm>
            <a:off x="6797947" y="3282615"/>
            <a:ext cx="5143756" cy="40415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aseline="30000" dirty="0">
                <a:solidFill>
                  <a:prstClr val="white"/>
                </a:solidFill>
              </a:rPr>
              <a:t>Dla mikro i małych firm z Małopolski</a:t>
            </a:r>
          </a:p>
          <a:p>
            <a:r>
              <a:rPr lang="pl-PL" baseline="30000" dirty="0">
                <a:solidFill>
                  <a:prstClr val="white"/>
                </a:solidFill>
              </a:rPr>
              <a:t>Dla wspólnot mieszkaniowych</a:t>
            </a:r>
          </a:p>
          <a:p>
            <a:r>
              <a:rPr lang="pl-PL" baseline="30000" dirty="0">
                <a:solidFill>
                  <a:prstClr val="white"/>
                </a:solidFill>
              </a:rPr>
              <a:t>Dla organizacji pozarządowych</a:t>
            </a:r>
          </a:p>
          <a:p>
            <a:endParaRPr lang="pl-PL" dirty="0">
              <a:solidFill>
                <a:prstClr val="white"/>
              </a:solidFill>
            </a:endParaRPr>
          </a:p>
          <a:p>
            <a:endParaRPr lang="pl-PL" dirty="0">
              <a:solidFill>
                <a:prstClr val="white"/>
              </a:solidFill>
            </a:endParaRP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8E1A7709-3710-48C0-BD39-7116BDFE7678}"/>
              </a:ext>
            </a:extLst>
          </p:cNvPr>
          <p:cNvSpPr txBox="1"/>
          <p:nvPr/>
        </p:nvSpPr>
        <p:spPr>
          <a:xfrm>
            <a:off x="5055895" y="677914"/>
            <a:ext cx="6472675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pl-PL" sz="6000" baseline="30000" dirty="0">
                <a:solidFill>
                  <a:srgbClr val="5C5C5C"/>
                </a:solidFill>
                <a:latin typeface="Calibri Light"/>
              </a:rPr>
              <a:t>FINANSOWANIE</a:t>
            </a:r>
          </a:p>
        </p:txBody>
      </p:sp>
    </p:spTree>
    <p:extLst>
      <p:ext uri="{BB962C8B-B14F-4D97-AF65-F5344CB8AC3E}">
        <p14:creationId xmlns:p14="http://schemas.microsoft.com/office/powerpoint/2010/main" val="1942878011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5364A0B2-02D6-4E7D-B861-8FA9A512205B}"/>
              </a:ext>
            </a:extLst>
          </p:cNvPr>
          <p:cNvSpPr/>
          <p:nvPr/>
        </p:nvSpPr>
        <p:spPr>
          <a:xfrm>
            <a:off x="6481269" y="1296208"/>
            <a:ext cx="5710732" cy="4691637"/>
          </a:xfrm>
          <a:prstGeom prst="rect">
            <a:avLst/>
          </a:prstGeom>
          <a:solidFill>
            <a:srgbClr val="E95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</a:endParaRP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4151BA0-5612-46C3-96E7-B62FDA064C58}"/>
              </a:ext>
            </a:extLst>
          </p:cNvPr>
          <p:cNvSpPr/>
          <p:nvPr/>
        </p:nvSpPr>
        <p:spPr>
          <a:xfrm>
            <a:off x="11646557" y="487608"/>
            <a:ext cx="45719" cy="648000"/>
          </a:xfrm>
          <a:prstGeom prst="rect">
            <a:avLst/>
          </a:prstGeom>
          <a:solidFill>
            <a:srgbClr val="E95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prstClr val="white"/>
              </a:solidFill>
            </a:endParaRPr>
          </a:p>
        </p:txBody>
      </p:sp>
      <p:sp>
        <p:nvSpPr>
          <p:cNvPr id="11" name="Podtytuł 2">
            <a:extLst>
              <a:ext uri="{FF2B5EF4-FFF2-40B4-BE49-F238E27FC236}">
                <a16:creationId xmlns:a16="http://schemas.microsoft.com/office/drawing/2014/main" id="{966CB2B6-EA9E-4BB2-901F-353805C2018E}"/>
              </a:ext>
            </a:extLst>
          </p:cNvPr>
          <p:cNvSpPr txBox="1">
            <a:spLocks/>
          </p:cNvSpPr>
          <p:nvPr/>
        </p:nvSpPr>
        <p:spPr>
          <a:xfrm>
            <a:off x="1018625" y="2707349"/>
            <a:ext cx="4134712" cy="4012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l-PL" sz="2400" baseline="30000" dirty="0">
              <a:solidFill>
                <a:prstClr val="white"/>
              </a:solidFill>
              <a:latin typeface="Montserrat" panose="00000500000000000000" pitchFamily="50" charset="-18"/>
            </a:endParaRPr>
          </a:p>
        </p:txBody>
      </p:sp>
      <p:sp>
        <p:nvSpPr>
          <p:cNvPr id="9" name="Podtytuł 2">
            <a:extLst>
              <a:ext uri="{FF2B5EF4-FFF2-40B4-BE49-F238E27FC236}">
                <a16:creationId xmlns:a16="http://schemas.microsoft.com/office/drawing/2014/main" id="{A9A86318-2B75-451A-9E40-E852CF7E56B7}"/>
              </a:ext>
            </a:extLst>
          </p:cNvPr>
          <p:cNvSpPr txBox="1">
            <a:spLocks/>
          </p:cNvSpPr>
          <p:nvPr/>
        </p:nvSpPr>
        <p:spPr>
          <a:xfrm>
            <a:off x="6907538" y="1985645"/>
            <a:ext cx="5056478" cy="33657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aseline="30000" dirty="0">
                <a:solidFill>
                  <a:prstClr val="white"/>
                </a:solidFill>
              </a:rPr>
              <a:t>Na uruchomienie, prowadzenie i rozwój firmy</a:t>
            </a:r>
          </a:p>
          <a:p>
            <a:r>
              <a:rPr lang="pl-PL" baseline="30000" dirty="0">
                <a:solidFill>
                  <a:prstClr val="white"/>
                </a:solidFill>
              </a:rPr>
              <a:t>do </a:t>
            </a:r>
            <a:r>
              <a:rPr lang="pl-PL" b="1" baseline="30000" dirty="0">
                <a:solidFill>
                  <a:prstClr val="white"/>
                </a:solidFill>
              </a:rPr>
              <a:t>500 tys. zł</a:t>
            </a:r>
          </a:p>
          <a:p>
            <a:r>
              <a:rPr lang="pl-PL" baseline="30000" dirty="0">
                <a:solidFill>
                  <a:prstClr val="white"/>
                </a:solidFill>
              </a:rPr>
              <a:t>Atrakcyjne oprocentowanie </a:t>
            </a:r>
            <a:br>
              <a:rPr lang="pl-PL" baseline="30000" dirty="0">
                <a:solidFill>
                  <a:prstClr val="white"/>
                </a:solidFill>
              </a:rPr>
            </a:br>
            <a:r>
              <a:rPr lang="pl-PL" baseline="30000" dirty="0">
                <a:solidFill>
                  <a:prstClr val="white"/>
                </a:solidFill>
              </a:rPr>
              <a:t>od</a:t>
            </a:r>
            <a:r>
              <a:rPr lang="pl-PL" b="1" baseline="30000" dirty="0">
                <a:solidFill>
                  <a:prstClr val="white"/>
                </a:solidFill>
              </a:rPr>
              <a:t> 6,68% zł </a:t>
            </a:r>
            <a:r>
              <a:rPr lang="pl-PL" baseline="30000" dirty="0">
                <a:solidFill>
                  <a:prstClr val="white"/>
                </a:solidFill>
              </a:rPr>
              <a:t>(niezmienne w całym okresie pożyczkowym)</a:t>
            </a:r>
          </a:p>
          <a:p>
            <a:r>
              <a:rPr lang="pl-PL" baseline="30000" dirty="0">
                <a:solidFill>
                  <a:prstClr val="white"/>
                </a:solidFill>
              </a:rPr>
              <a:t>Okres spłaty od 2 do 5 lat</a:t>
            </a:r>
          </a:p>
          <a:p>
            <a:r>
              <a:rPr lang="pl-PL" baseline="30000" dirty="0">
                <a:solidFill>
                  <a:prstClr val="white"/>
                </a:solidFill>
              </a:rPr>
              <a:t>Karencja na spłatę kapitału do 6 miesięcy</a:t>
            </a:r>
          </a:p>
          <a:p>
            <a:r>
              <a:rPr lang="pl-PL" baseline="30000" dirty="0">
                <a:solidFill>
                  <a:prstClr val="white"/>
                </a:solidFill>
              </a:rPr>
              <a:t>Dogodne formy zabezpieczenia</a:t>
            </a:r>
          </a:p>
          <a:p>
            <a:r>
              <a:rPr lang="pl-PL" baseline="30000" dirty="0">
                <a:solidFill>
                  <a:prstClr val="white"/>
                </a:solidFill>
              </a:rPr>
              <a:t>Elastyczne podejście do Klienta</a:t>
            </a:r>
            <a:endParaRPr lang="pl-PL" dirty="0">
              <a:solidFill>
                <a:prstClr val="white"/>
              </a:solidFill>
            </a:endParaRPr>
          </a:p>
          <a:p>
            <a:endParaRPr lang="pl-PL" dirty="0">
              <a:solidFill>
                <a:prstClr val="white"/>
              </a:solidFill>
            </a:endParaRPr>
          </a:p>
          <a:p>
            <a:endParaRPr lang="pl-PL" baseline="30000" dirty="0">
              <a:solidFill>
                <a:prstClr val="white"/>
              </a:solidFill>
            </a:endParaRPr>
          </a:p>
        </p:txBody>
      </p:sp>
      <p:sp>
        <p:nvSpPr>
          <p:cNvPr id="10" name="Podtytuł 2">
            <a:extLst>
              <a:ext uri="{FF2B5EF4-FFF2-40B4-BE49-F238E27FC236}">
                <a16:creationId xmlns:a16="http://schemas.microsoft.com/office/drawing/2014/main" id="{D0F025AE-47F4-45C8-9AEF-AC35CF1555D8}"/>
              </a:ext>
            </a:extLst>
          </p:cNvPr>
          <p:cNvSpPr txBox="1">
            <a:spLocks/>
          </p:cNvSpPr>
          <p:nvPr/>
        </p:nvSpPr>
        <p:spPr>
          <a:xfrm>
            <a:off x="2167975" y="2188723"/>
            <a:ext cx="4176134" cy="27147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l-PL" sz="7200" baseline="30000" dirty="0">
              <a:solidFill>
                <a:srgbClr val="5C5C5C"/>
              </a:solidFill>
            </a:endParaRPr>
          </a:p>
          <a:p>
            <a:pPr marL="0" indent="0">
              <a:buNone/>
            </a:pPr>
            <a:r>
              <a:rPr lang="pl-PL" sz="7200" baseline="30000" dirty="0">
                <a:solidFill>
                  <a:srgbClr val="5C5C5C"/>
                </a:solidFill>
              </a:rPr>
              <a:t>Małopolski Fundusz Pożyczkowy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2B01FBA9-BB03-4CAE-A4DD-BB6C10564231}"/>
              </a:ext>
            </a:extLst>
          </p:cNvPr>
          <p:cNvSpPr txBox="1"/>
          <p:nvPr/>
        </p:nvSpPr>
        <p:spPr>
          <a:xfrm>
            <a:off x="5650426" y="588322"/>
            <a:ext cx="5405471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pl-PL" sz="6000" b="1" baseline="30000" dirty="0">
                <a:solidFill>
                  <a:srgbClr val="5C5C5C"/>
                </a:solidFill>
                <a:latin typeface="Calibri Light"/>
              </a:rPr>
              <a:t>FINANSOWANIE</a:t>
            </a: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5A188CE2-0487-4D49-A224-E54E6F8A01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752" y="-194438"/>
            <a:ext cx="2454838" cy="271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72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68A4B0-D1B4-95CB-EECC-BB1230549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41E3E087-5AF7-BEC4-E585-550BA2B29EFE}"/>
              </a:ext>
            </a:extLst>
          </p:cNvPr>
          <p:cNvSpPr/>
          <p:nvPr/>
        </p:nvSpPr>
        <p:spPr>
          <a:xfrm>
            <a:off x="6096001" y="1259115"/>
            <a:ext cx="6102226" cy="5393011"/>
          </a:xfrm>
          <a:prstGeom prst="rect">
            <a:avLst/>
          </a:prstGeom>
          <a:solidFill>
            <a:srgbClr val="E95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</a:endParaRP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7DC0ABB-C09C-25DC-EB65-44BCC531FD57}"/>
              </a:ext>
            </a:extLst>
          </p:cNvPr>
          <p:cNvSpPr/>
          <p:nvPr/>
        </p:nvSpPr>
        <p:spPr>
          <a:xfrm>
            <a:off x="11646557" y="487608"/>
            <a:ext cx="45719" cy="648000"/>
          </a:xfrm>
          <a:prstGeom prst="rect">
            <a:avLst/>
          </a:prstGeom>
          <a:solidFill>
            <a:srgbClr val="E95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prstClr val="white"/>
              </a:solidFill>
            </a:endParaRPr>
          </a:p>
        </p:txBody>
      </p:sp>
      <p:sp>
        <p:nvSpPr>
          <p:cNvPr id="11" name="Podtytuł 2">
            <a:extLst>
              <a:ext uri="{FF2B5EF4-FFF2-40B4-BE49-F238E27FC236}">
                <a16:creationId xmlns:a16="http://schemas.microsoft.com/office/drawing/2014/main" id="{64F77782-4EC3-5093-EB5D-25AC48C1DCF7}"/>
              </a:ext>
            </a:extLst>
          </p:cNvPr>
          <p:cNvSpPr txBox="1">
            <a:spLocks/>
          </p:cNvSpPr>
          <p:nvPr/>
        </p:nvSpPr>
        <p:spPr>
          <a:xfrm>
            <a:off x="1018625" y="2707349"/>
            <a:ext cx="4134712" cy="4012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l-PL" sz="2400" baseline="30000" dirty="0">
              <a:solidFill>
                <a:prstClr val="white"/>
              </a:solidFill>
              <a:latin typeface="Montserrat" panose="00000500000000000000" pitchFamily="50" charset="-18"/>
            </a:endParaRPr>
          </a:p>
        </p:txBody>
      </p:sp>
      <p:sp>
        <p:nvSpPr>
          <p:cNvPr id="9" name="Podtytuł 2">
            <a:extLst>
              <a:ext uri="{FF2B5EF4-FFF2-40B4-BE49-F238E27FC236}">
                <a16:creationId xmlns:a16="http://schemas.microsoft.com/office/drawing/2014/main" id="{860A61A5-857A-134A-2924-CA512162B178}"/>
              </a:ext>
            </a:extLst>
          </p:cNvPr>
          <p:cNvSpPr txBox="1">
            <a:spLocks/>
          </p:cNvSpPr>
          <p:nvPr/>
        </p:nvSpPr>
        <p:spPr>
          <a:xfrm>
            <a:off x="6210644" y="1259115"/>
            <a:ext cx="5996132" cy="53930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l-PL" sz="2000" dirty="0">
              <a:solidFill>
                <a:prstClr val="white"/>
              </a:solidFill>
            </a:endParaRPr>
          </a:p>
          <a:p>
            <a:r>
              <a:rPr lang="pl-PL" sz="2000" dirty="0">
                <a:solidFill>
                  <a:prstClr val="white"/>
                </a:solidFill>
              </a:rPr>
              <a:t>Wychodząc naprzeciw przyszłym przedsiębiorcom poszukującym nowoczesnych źródeł pozyskania kapitału Małopolska Agencja Rozwoju Regionalnego SA utworzyła fundusz wysokiego ryzyka o charakterze                                           zalążkowym pn. “Inwestycje Kapitałowe”.</a:t>
            </a:r>
          </a:p>
          <a:p>
            <a:endParaRPr lang="pl-PL" sz="2000" b="1" dirty="0">
              <a:solidFill>
                <a:prstClr val="white"/>
              </a:solidFill>
            </a:endParaRPr>
          </a:p>
          <a:p>
            <a:r>
              <a:rPr lang="pl-PL" sz="2000" dirty="0">
                <a:solidFill>
                  <a:prstClr val="white"/>
                </a:solidFill>
              </a:rPr>
              <a:t>Środki funduszu inwestowane są w nowe spółki   (start-</a:t>
            </a:r>
            <a:r>
              <a:rPr lang="pl-PL" sz="2000" dirty="0" err="1">
                <a:solidFill>
                  <a:prstClr val="white"/>
                </a:solidFill>
              </a:rPr>
              <a:t>up</a:t>
            </a:r>
            <a:r>
              <a:rPr lang="pl-PL" sz="2000" dirty="0">
                <a:solidFill>
                  <a:prstClr val="white"/>
                </a:solidFill>
              </a:rPr>
              <a:t>/venture </a:t>
            </a:r>
            <a:r>
              <a:rPr lang="pl-PL" sz="2000" dirty="0" err="1">
                <a:solidFill>
                  <a:prstClr val="white"/>
                </a:solidFill>
              </a:rPr>
              <a:t>capital</a:t>
            </a:r>
            <a:r>
              <a:rPr lang="pl-PL" sz="2000" dirty="0">
                <a:solidFill>
                  <a:prstClr val="white"/>
                </a:solidFill>
              </a:rPr>
              <a:t>), których udziałowcami   stają się MARR SA oraz pomysłodawcy.</a:t>
            </a:r>
          </a:p>
          <a:p>
            <a:pPr marL="0" indent="0">
              <a:buNone/>
            </a:pPr>
            <a:endParaRPr lang="pl-PL" sz="2000" dirty="0">
              <a:solidFill>
                <a:prstClr val="white"/>
              </a:solidFill>
            </a:endParaRPr>
          </a:p>
          <a:p>
            <a:r>
              <a:rPr lang="pl-PL" sz="2000" dirty="0">
                <a:solidFill>
                  <a:prstClr val="white"/>
                </a:solidFill>
              </a:rPr>
              <a:t>Fundusz nie tylko lokuje środki finansowe w interesujące pomysły biznesowe na wczesnym etapie rozwoju, ale aktywnie angażuje się w proces ich rynkowej komercjalizacji.</a:t>
            </a:r>
          </a:p>
        </p:txBody>
      </p:sp>
      <p:sp>
        <p:nvSpPr>
          <p:cNvPr id="10" name="Podtytuł 2">
            <a:extLst>
              <a:ext uri="{FF2B5EF4-FFF2-40B4-BE49-F238E27FC236}">
                <a16:creationId xmlns:a16="http://schemas.microsoft.com/office/drawing/2014/main" id="{C4167C22-EE42-D4DA-3589-764273435E23}"/>
              </a:ext>
            </a:extLst>
          </p:cNvPr>
          <p:cNvSpPr txBox="1">
            <a:spLocks/>
          </p:cNvSpPr>
          <p:nvPr/>
        </p:nvSpPr>
        <p:spPr>
          <a:xfrm>
            <a:off x="1624562" y="2707349"/>
            <a:ext cx="3980145" cy="20669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pl-PL" sz="7200" baseline="30000" dirty="0">
              <a:solidFill>
                <a:srgbClr val="5C5C5C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pl-PL" sz="7200" baseline="30000" dirty="0">
                <a:solidFill>
                  <a:srgbClr val="5C5C5C"/>
                </a:solidFill>
              </a:rPr>
              <a:t>Inwestycje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l-PL" sz="7200" baseline="30000" dirty="0">
                <a:solidFill>
                  <a:srgbClr val="5C5C5C"/>
                </a:solidFill>
              </a:rPr>
              <a:t>Kapitałowe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C6B993AA-BD10-26C9-2895-B771810351A8}"/>
              </a:ext>
            </a:extLst>
          </p:cNvPr>
          <p:cNvSpPr txBox="1"/>
          <p:nvPr/>
        </p:nvSpPr>
        <p:spPr>
          <a:xfrm>
            <a:off x="6263945" y="753731"/>
            <a:ext cx="5405471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pl-PL" sz="6000" baseline="30000" dirty="0">
                <a:solidFill>
                  <a:srgbClr val="5C5C5C"/>
                </a:solidFill>
                <a:latin typeface="Calibri Light"/>
              </a:rPr>
              <a:t>FINANSOWANIE</a:t>
            </a: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C0355F3A-9E37-2818-281B-35B6662B66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536" y="138159"/>
            <a:ext cx="2454838" cy="271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124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333D69-B7D9-287E-8559-889070B812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045E72BE-05C1-E208-024E-77BFF9ABB585}"/>
              </a:ext>
            </a:extLst>
          </p:cNvPr>
          <p:cNvSpPr/>
          <p:nvPr/>
        </p:nvSpPr>
        <p:spPr>
          <a:xfrm>
            <a:off x="2448232" y="0"/>
            <a:ext cx="9743768" cy="6858000"/>
          </a:xfrm>
          <a:prstGeom prst="rect">
            <a:avLst/>
          </a:prstGeom>
          <a:solidFill>
            <a:srgbClr val="E95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prstClr val="white"/>
              </a:solidFill>
            </a:endParaRPr>
          </a:p>
        </p:txBody>
      </p:sp>
      <p:pic>
        <p:nvPicPr>
          <p:cNvPr id="21" name="Obraz 20">
            <a:extLst>
              <a:ext uri="{FF2B5EF4-FFF2-40B4-BE49-F238E27FC236}">
                <a16:creationId xmlns:a16="http://schemas.microsoft.com/office/drawing/2014/main" id="{09BBF623-D379-3E9F-FA34-9438CEFBC7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631" y="96214"/>
            <a:ext cx="2762769" cy="2461188"/>
          </a:xfrm>
          <a:prstGeom prst="rect">
            <a:avLst/>
          </a:prstGeom>
        </p:spPr>
      </p:pic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4DF33C99-CEEE-3E2F-2951-9508558930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9589387"/>
              </p:ext>
            </p:extLst>
          </p:nvPr>
        </p:nvGraphicFramePr>
        <p:xfrm>
          <a:off x="2969000" y="719666"/>
          <a:ext cx="8973138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pole tekstowe 3">
            <a:extLst>
              <a:ext uri="{FF2B5EF4-FFF2-40B4-BE49-F238E27FC236}">
                <a16:creationId xmlns:a16="http://schemas.microsoft.com/office/drawing/2014/main" id="{1E8D96B7-7377-BBB5-F76D-DCEB53073E24}"/>
              </a:ext>
            </a:extLst>
          </p:cNvPr>
          <p:cNvSpPr txBox="1"/>
          <p:nvPr/>
        </p:nvSpPr>
        <p:spPr>
          <a:xfrm>
            <a:off x="5403567" y="2722183"/>
            <a:ext cx="61155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6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</a:rPr>
              <a:t>Projekty MARR</a:t>
            </a:r>
            <a:endParaRPr lang="pl-PL" sz="3600" b="1" dirty="0">
              <a:solidFill>
                <a:schemeClr val="bg1"/>
              </a:solidFill>
              <a:effectLst/>
              <a:latin typeface="+mj-lt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53974"/>
      </p:ext>
    </p:extLst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2408</TotalTime>
  <Words>1003</Words>
  <Application>Microsoft Office PowerPoint</Application>
  <PresentationFormat>Panoramiczny</PresentationFormat>
  <Paragraphs>193</Paragraphs>
  <Slides>30</Slides>
  <Notes>9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5</vt:i4>
      </vt:variant>
      <vt:variant>
        <vt:lpstr>Tytuły slajdów</vt:lpstr>
      </vt:variant>
      <vt:variant>
        <vt:i4>30</vt:i4>
      </vt:variant>
    </vt:vector>
  </HeadingPairs>
  <TitlesOfParts>
    <vt:vector size="42" baseType="lpstr">
      <vt:lpstr>Wingdings</vt:lpstr>
      <vt:lpstr>Calibri Light</vt:lpstr>
      <vt:lpstr>Symbol</vt:lpstr>
      <vt:lpstr>Montserrat</vt:lpstr>
      <vt:lpstr>Calibri</vt:lpstr>
      <vt:lpstr>Arial</vt:lpstr>
      <vt:lpstr>PT Sans</vt:lpstr>
      <vt:lpstr>Motyw pakietu Office</vt:lpstr>
      <vt:lpstr>1_Motyw pakietu Office</vt:lpstr>
      <vt:lpstr>2_Motyw pakietu Office</vt:lpstr>
      <vt:lpstr>3_Motyw pakietu Office</vt:lpstr>
      <vt:lpstr>4_Motyw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Formy wsparcia:</vt:lpstr>
      <vt:lpstr>Prezentacja programu PowerPoint</vt:lpstr>
      <vt:lpstr>Prezentacja programu PowerPoint</vt:lpstr>
      <vt:lpstr>Formy wsparcia:</vt:lpstr>
      <vt:lpstr>Prezentacja programu PowerPoint</vt:lpstr>
      <vt:lpstr>Prezentacja programu PowerPoint</vt:lpstr>
      <vt:lpstr>Formy wsparcia: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Marcin Rebeta</dc:creator>
  <cp:lastModifiedBy>Dogoda, Ewa</cp:lastModifiedBy>
  <cp:revision>238</cp:revision>
  <cp:lastPrinted>2019-09-17T06:57:29Z</cp:lastPrinted>
  <dcterms:created xsi:type="dcterms:W3CDTF">2019-08-12T12:47:36Z</dcterms:created>
  <dcterms:modified xsi:type="dcterms:W3CDTF">2024-06-26T10:19:00Z</dcterms:modified>
</cp:coreProperties>
</file>