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748" r:id="rId2"/>
  </p:sldMasterIdLst>
  <p:notesMasterIdLst>
    <p:notesMasterId r:id="rId14"/>
  </p:notesMasterIdLst>
  <p:handoutMasterIdLst>
    <p:handoutMasterId r:id="rId15"/>
  </p:handoutMasterIdLst>
  <p:sldIdLst>
    <p:sldId id="316" r:id="rId3"/>
    <p:sldId id="305" r:id="rId4"/>
    <p:sldId id="309" r:id="rId5"/>
    <p:sldId id="307" r:id="rId6"/>
    <p:sldId id="311" r:id="rId7"/>
    <p:sldId id="314" r:id="rId8"/>
    <p:sldId id="313" r:id="rId9"/>
    <p:sldId id="312" r:id="rId10"/>
    <p:sldId id="310" r:id="rId11"/>
    <p:sldId id="317" r:id="rId12"/>
    <p:sldId id="318" r:id="rId13"/>
  </p:sldIdLst>
  <p:sldSz cx="9144000" cy="6858000" type="screen4x3"/>
  <p:notesSz cx="6819900" cy="99187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24">
          <p15:clr>
            <a:srgbClr val="A4A3A4"/>
          </p15:clr>
        </p15:guide>
        <p15:guide id="4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CC00"/>
    <a:srgbClr val="0033CC"/>
    <a:srgbClr val="004800"/>
    <a:srgbClr val="008000"/>
    <a:srgbClr val="CC3300"/>
    <a:srgbClr val="66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Styl z motywem 2 — Ak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86433" autoAdjust="0"/>
  </p:normalViewPr>
  <p:slideViewPr>
    <p:cSldViewPr>
      <p:cViewPr varScale="1">
        <p:scale>
          <a:sx n="90" d="100"/>
          <a:sy n="90" d="100"/>
        </p:scale>
        <p:origin x="13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64"/>
    </p:cViewPr>
  </p:sorterViewPr>
  <p:notesViewPr>
    <p:cSldViewPr>
      <p:cViewPr varScale="1">
        <p:scale>
          <a:sx n="82" d="100"/>
          <a:sy n="82" d="100"/>
        </p:scale>
        <p:origin x="-1950" y="-102"/>
      </p:cViewPr>
      <p:guideLst>
        <p:guide orient="horz" pos="3126"/>
        <p:guide pos="2141"/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2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Arkusz1!$D$39</c:f>
              <c:strCache>
                <c:ptCount val="1"/>
                <c:pt idx="0">
                  <c:v>GRUPY DOCELOWE W PROJEKCIE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540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969-4DFA-A2C5-AB80FD188B4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283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969-4DFA-A2C5-AB80FD188B4E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257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C969-4DFA-A2C5-AB80FD188B4E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202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969-4DFA-A2C5-AB80FD188B4E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101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C969-4DFA-A2C5-AB80FD188B4E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C969-4DFA-A2C5-AB80FD188B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Arkusz1!$C$40:$C$46</c:f>
              <c:strCache>
                <c:ptCount val="7"/>
                <c:pt idx="0">
                  <c:v>Liczba uczestników </c:v>
                </c:pt>
                <c:pt idx="1">
                  <c:v>Kobiety</c:v>
                </c:pt>
                <c:pt idx="2">
                  <c:v>Mężczyźni</c:v>
                </c:pt>
                <c:pt idx="3">
                  <c:v>Długotrwale bezrobotni</c:v>
                </c:pt>
                <c:pt idx="4">
                  <c:v>Osoby powyżej 50 r.ż</c:v>
                </c:pt>
                <c:pt idx="5">
                  <c:v>Niepełnosprawni</c:v>
                </c:pt>
                <c:pt idx="6">
                  <c:v>Migranci</c:v>
                </c:pt>
              </c:strCache>
            </c:strRef>
          </c:cat>
          <c:val>
            <c:numRef>
              <c:f>Arkusz1!$D$40:$D$46</c:f>
              <c:numCache>
                <c:formatCode>General</c:formatCode>
                <c:ptCount val="7"/>
                <c:pt idx="0">
                  <c:v>498</c:v>
                </c:pt>
                <c:pt idx="1">
                  <c:v>256</c:v>
                </c:pt>
                <c:pt idx="2">
                  <c:v>242</c:v>
                </c:pt>
                <c:pt idx="3">
                  <c:v>167</c:v>
                </c:pt>
                <c:pt idx="4">
                  <c:v>84</c:v>
                </c:pt>
                <c:pt idx="5">
                  <c:v>18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9C-4ABA-9023-3810D17642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2853391"/>
        <c:axId val="1692968015"/>
        <c:axId val="0"/>
      </c:bar3DChart>
      <c:catAx>
        <c:axId val="1782853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92968015"/>
        <c:crosses val="autoZero"/>
        <c:auto val="1"/>
        <c:lblAlgn val="ctr"/>
        <c:lblOffset val="100"/>
        <c:noMultiLvlLbl val="0"/>
      </c:catAx>
      <c:valAx>
        <c:axId val="1692968015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828533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Arkusz1!$C$6</c:f>
              <c:strCache>
                <c:ptCount val="1"/>
                <c:pt idx="0">
                  <c:v>DZIAŁANIA REALIZOWANE W PROJEKCIE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540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998-4941-9A3F-2A5FFA16461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540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998-4941-9A3F-2A5FFA16461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278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998-4941-9A3F-2A5FFA16461D}"/>
                </c:ext>
              </c:extLst>
            </c:dLbl>
            <c:dLbl>
              <c:idx val="3"/>
              <c:layout>
                <c:manualLayout>
                  <c:x val="0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998-4941-9A3F-2A5FFA16461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231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998-4941-9A3F-2A5FFA16461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180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998-4941-9A3F-2A5FFA16461D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998-4941-9A3F-2A5FFA1646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Arkusz1!$C$7:$C$14</c:f>
              <c:strCache>
                <c:ptCount val="8"/>
                <c:pt idx="0">
                  <c:v>Pośrednictwo pracy</c:v>
                </c:pt>
                <c:pt idx="1">
                  <c:v>Poradnictwo zawodowe</c:v>
                </c:pt>
                <c:pt idx="2">
                  <c:v>Szkolenia</c:v>
                </c:pt>
                <c:pt idx="3">
                  <c:v>Badanie kompetencji cyfrowych</c:v>
                </c:pt>
                <c:pt idx="4">
                  <c:v>Staże</c:v>
                </c:pt>
                <c:pt idx="5">
                  <c:v>Dotacje na działalność gospodarczą</c:v>
                </c:pt>
                <c:pt idx="6">
                  <c:v>Studia podyplomowe</c:v>
                </c:pt>
                <c:pt idx="7">
                  <c:v>Bony na zasiedlenie</c:v>
                </c:pt>
              </c:strCache>
            </c:strRef>
          </c:cat>
          <c:val>
            <c:numRef>
              <c:f>Arkusz1!$D$7:$D$14</c:f>
              <c:numCache>
                <c:formatCode>General</c:formatCode>
                <c:ptCount val="8"/>
                <c:pt idx="0">
                  <c:v>498</c:v>
                </c:pt>
                <c:pt idx="1">
                  <c:v>498</c:v>
                </c:pt>
                <c:pt idx="2">
                  <c:v>277</c:v>
                </c:pt>
                <c:pt idx="3">
                  <c:v>209</c:v>
                </c:pt>
                <c:pt idx="4">
                  <c:v>205</c:v>
                </c:pt>
                <c:pt idx="5">
                  <c:v>154</c:v>
                </c:pt>
                <c:pt idx="6">
                  <c:v>12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E5-4A97-9B45-1E1969123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90364287"/>
        <c:axId val="1782977663"/>
        <c:axId val="0"/>
      </c:bar3DChart>
      <c:catAx>
        <c:axId val="17903642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782977663"/>
        <c:crosses val="autoZero"/>
        <c:auto val="1"/>
        <c:lblAlgn val="ctr"/>
        <c:lblOffset val="100"/>
        <c:noMultiLvlLbl val="0"/>
      </c:catAx>
      <c:valAx>
        <c:axId val="17829776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90364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4142-4A4B-824C-307F9627052A}"/>
              </c:ext>
            </c:extLst>
          </c:dPt>
          <c:dPt>
            <c:idx val="1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4142-4A4B-824C-307F9627052A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4142-4A4B-824C-307F9627052A}"/>
              </c:ext>
            </c:extLst>
          </c:dPt>
          <c:dLbls>
            <c:dLbl>
              <c:idx val="0"/>
              <c:layout>
                <c:manualLayout>
                  <c:x val="2.2544283413848603E-2"/>
                  <c:y val="-0.4407150168522877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278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142-4A4B-824C-307F9627052A}"/>
                </c:ext>
              </c:extLst>
            </c:dLbl>
            <c:dLbl>
              <c:idx val="1"/>
              <c:layout>
                <c:manualLayout>
                  <c:x val="1.7713365539452436E-2"/>
                  <c:y val="-0.2101422596911570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124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142-4A4B-824C-307F9627052A}"/>
                </c:ext>
              </c:extLst>
            </c:dLbl>
            <c:dLbl>
              <c:idx val="2"/>
              <c:layout>
                <c:manualLayout>
                  <c:x val="1.6103059581320332E-2"/>
                  <c:y val="-0.262677824613946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142-4A4B-824C-307F962705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Arkusz1!$A$2:$A$4</c:f>
              <c:strCache>
                <c:ptCount val="3"/>
                <c:pt idx="0">
                  <c:v>ogółem</c:v>
                </c:pt>
                <c:pt idx="1">
                  <c:v>kobiet</c:v>
                </c:pt>
                <c:pt idx="2">
                  <c:v>mężczyzn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277</c:v>
                </c:pt>
                <c:pt idx="1">
                  <c:v>123</c:v>
                </c:pt>
                <c:pt idx="2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42-4A4B-824C-307F962705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9218544"/>
        <c:axId val="99230192"/>
        <c:axId val="0"/>
      </c:bar3DChart>
      <c:catAx>
        <c:axId val="9921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99230192"/>
        <c:crosses val="autoZero"/>
        <c:auto val="1"/>
        <c:lblAlgn val="ctr"/>
        <c:lblOffset val="100"/>
        <c:noMultiLvlLbl val="0"/>
      </c:catAx>
      <c:valAx>
        <c:axId val="9923019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921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05A-488F-9CEF-096B6D27420C}"/>
              </c:ext>
            </c:extLst>
          </c:dPt>
          <c:dPt>
            <c:idx val="1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B05A-488F-9CEF-096B6D27420C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B05A-488F-9CEF-096B6D27420C}"/>
              </c:ext>
            </c:extLst>
          </c:dPt>
          <c:dLbls>
            <c:dLbl>
              <c:idx val="0"/>
              <c:layout>
                <c:manualLayout>
                  <c:x val="2.7375201288244767E-2"/>
                  <c:y val="-0.4027726395425202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dirty="0" smtClean="0"/>
                      <a:t>241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05A-488F-9CEF-096B6D27420C}"/>
                </c:ext>
              </c:extLst>
            </c:dLbl>
            <c:dLbl>
              <c:idx val="1"/>
              <c:layout>
                <c:manualLayout>
                  <c:x val="1.9323671497584481E-2"/>
                  <c:y val="-0.2626777970619114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dirty="0" smtClean="0"/>
                      <a:t>143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B05A-488F-9CEF-096B6D27420C}"/>
                </c:ext>
              </c:extLst>
            </c:dLbl>
            <c:dLbl>
              <c:idx val="2"/>
              <c:layout>
                <c:manualLayout>
                  <c:x val="2.7375201288244649E-2"/>
                  <c:y val="-0.2043049746997361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pl-PL" smtClean="0"/>
                      <a:t>98</a:t>
                    </a:r>
                    <a:endParaRPr lang="pl-PL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B05A-488F-9CEF-096B6D2742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Arkusz1!$A$2:$A$4</c:f>
              <c:strCache>
                <c:ptCount val="3"/>
                <c:pt idx="0">
                  <c:v>ogółem</c:v>
                </c:pt>
                <c:pt idx="1">
                  <c:v>kobiet</c:v>
                </c:pt>
                <c:pt idx="2">
                  <c:v>mężczyzn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205</c:v>
                </c:pt>
                <c:pt idx="1">
                  <c:v>122</c:v>
                </c:pt>
                <c:pt idx="2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5A-488F-9CEF-096B6D2742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09966336"/>
        <c:axId val="1409960512"/>
        <c:axId val="0"/>
      </c:bar3DChart>
      <c:catAx>
        <c:axId val="1409966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409960512"/>
        <c:crosses val="autoZero"/>
        <c:auto val="1"/>
        <c:lblAlgn val="ctr"/>
        <c:lblOffset val="100"/>
        <c:noMultiLvlLbl val="0"/>
      </c:catAx>
      <c:valAx>
        <c:axId val="14099605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09966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DE14-4C65-BD94-0652692ED2AB}"/>
              </c:ext>
            </c:extLst>
          </c:dPt>
          <c:dPt>
            <c:idx val="1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DE14-4C65-BD94-0652692ED2AB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DE14-4C65-BD94-0652692ED2AB}"/>
              </c:ext>
            </c:extLst>
          </c:dPt>
          <c:dLbls>
            <c:dLbl>
              <c:idx val="0"/>
              <c:layout>
                <c:manualLayout>
                  <c:x val="2.7375201288244767E-2"/>
                  <c:y val="-4.086099493994721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180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E14-4C65-BD94-0652692ED2AB}"/>
                </c:ext>
              </c:extLst>
            </c:dLbl>
            <c:dLbl>
              <c:idx val="1"/>
              <c:layout>
                <c:manualLayout>
                  <c:x val="1.9323671497584481E-2"/>
                  <c:y val="-5.837284991421029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E14-4C65-BD94-0652692ED2AB}"/>
                </c:ext>
              </c:extLst>
            </c:dLbl>
            <c:dLbl>
              <c:idx val="2"/>
              <c:layout>
                <c:manualLayout>
                  <c:x val="1.9323671497584422E-2"/>
                  <c:y val="-4.96169224270787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E14-4C65-BD94-0652692ED2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Arkusz1!$A$2:$A$4</c:f>
              <c:strCache>
                <c:ptCount val="3"/>
                <c:pt idx="0">
                  <c:v>ogółem</c:v>
                </c:pt>
                <c:pt idx="1">
                  <c:v>kobiet</c:v>
                </c:pt>
                <c:pt idx="2">
                  <c:v>mężczyzn 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154</c:v>
                </c:pt>
                <c:pt idx="1">
                  <c:v>59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14-4C65-BD94-0652692ED2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29810944"/>
        <c:axId val="1329811776"/>
        <c:axId val="0"/>
      </c:bar3DChart>
      <c:catAx>
        <c:axId val="132981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329811776"/>
        <c:crosses val="autoZero"/>
        <c:auto val="1"/>
        <c:lblAlgn val="ctr"/>
        <c:lblOffset val="100"/>
        <c:noMultiLvlLbl val="0"/>
      </c:catAx>
      <c:valAx>
        <c:axId val="13298117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29810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81AF-4114-BE9C-2B6A05C75674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81AF-4114-BE9C-2B6A05C75674}"/>
              </c:ext>
            </c:extLst>
          </c:dPt>
          <c:dLbls>
            <c:dLbl>
              <c:idx val="0"/>
              <c:layout>
                <c:manualLayout>
                  <c:x val="1.9696350514392683E-2"/>
                  <c:y val="-0.422404799771684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1AF-4114-BE9C-2B6A05C75674}"/>
                </c:ext>
              </c:extLst>
            </c:dLbl>
            <c:dLbl>
              <c:idx val="1"/>
              <c:layout>
                <c:manualLayout>
                  <c:x val="2.2979075600124674E-2"/>
                  <c:y val="-0.35427499335689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1AF-4114-BE9C-2B6A05C75674}"/>
                </c:ext>
              </c:extLst>
            </c:dLbl>
            <c:dLbl>
              <c:idx val="2"/>
              <c:layout>
                <c:manualLayout>
                  <c:x val="1.6413625428660567E-2"/>
                  <c:y val="-0.18167948377276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1AF-4114-BE9C-2B6A05C756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Arkusz1!$A$2:$A$4</c:f>
              <c:strCache>
                <c:ptCount val="3"/>
                <c:pt idx="0">
                  <c:v>ogółem</c:v>
                </c:pt>
                <c:pt idx="1">
                  <c:v>kobiet</c:v>
                </c:pt>
                <c:pt idx="2">
                  <c:v>mężczyzn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12</c:v>
                </c:pt>
                <c:pt idx="1">
                  <c:v>9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AF-4114-BE9C-2B6A05C756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29815104"/>
        <c:axId val="1329805536"/>
        <c:axId val="0"/>
      </c:bar3DChart>
      <c:catAx>
        <c:axId val="132981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329805536"/>
        <c:crosses val="autoZero"/>
        <c:auto val="1"/>
        <c:lblAlgn val="ctr"/>
        <c:lblOffset val="100"/>
        <c:noMultiLvlLbl val="0"/>
      </c:catAx>
      <c:valAx>
        <c:axId val="13298055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29815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7956-4B02-BF7A-26D3193AA1DB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7956-4B02-BF7A-26D3193AA1DB}"/>
              </c:ext>
            </c:extLst>
          </c:dPt>
          <c:dLbls>
            <c:dLbl>
              <c:idx val="0"/>
              <c:layout>
                <c:manualLayout>
                  <c:x val="3.2666390245558626E-2"/>
                  <c:y val="-1.419886535786172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956-4B02-BF7A-26D3193AA1DB}"/>
                </c:ext>
              </c:extLst>
            </c:dLbl>
            <c:dLbl>
              <c:idx val="1"/>
              <c:layout>
                <c:manualLayout>
                  <c:x val="6.5332780491116713E-3"/>
                  <c:y val="-4.259659607358515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956-4B02-BF7A-26D3193AA1DB}"/>
                </c:ext>
              </c:extLst>
            </c:dLbl>
            <c:dLbl>
              <c:idx val="2"/>
              <c:layout>
                <c:manualLayout>
                  <c:x val="1.9599834147335075E-2"/>
                  <c:y val="-5.2062506312159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956-4B02-BF7A-26D3193AA1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Arkusz1!$A$2:$A$4</c:f>
              <c:strCache>
                <c:ptCount val="3"/>
                <c:pt idx="0">
                  <c:v>ogółem</c:v>
                </c:pt>
                <c:pt idx="1">
                  <c:v>kobiet</c:v>
                </c:pt>
                <c:pt idx="2">
                  <c:v>mężczyzn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5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56-4B02-BF7A-26D3193AA1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1844944"/>
        <c:axId val="1331845360"/>
        <c:axId val="0"/>
      </c:bar3DChart>
      <c:catAx>
        <c:axId val="1331844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331845360"/>
        <c:crosses val="autoZero"/>
        <c:auto val="1"/>
        <c:lblAlgn val="ctr"/>
        <c:lblOffset val="100"/>
        <c:noMultiLvlLbl val="0"/>
      </c:catAx>
      <c:valAx>
        <c:axId val="13318453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31844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Arkusz1!$E$69</c:f>
              <c:strCache>
                <c:ptCount val="1"/>
                <c:pt idx="0">
                  <c:v>Efektywność działań w projekcie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0-31FE-4886-B4AF-5B0522B943C5}"/>
              </c:ext>
            </c:extLst>
          </c:dPt>
          <c:dLbls>
            <c:dLbl>
              <c:idx val="0"/>
              <c:layout>
                <c:manualLayout>
                  <c:x val="3.0555555555555506E-2"/>
                  <c:y val="-5.666690890972657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180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1FE-4886-B4AF-5B0522B943C5}"/>
                </c:ext>
              </c:extLst>
            </c:dLbl>
            <c:dLbl>
              <c:idx val="1"/>
              <c:layout>
                <c:manualLayout>
                  <c:x val="3.3333333333333229E-2"/>
                  <c:y val="-6.01851851851851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1FE-4886-B4AF-5B0522B943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Arkusz1!$D$70:$D$71</c:f>
              <c:strCache>
                <c:ptCount val="2"/>
                <c:pt idx="0">
                  <c:v>Podjęcie działalności gospodarczej</c:v>
                </c:pt>
                <c:pt idx="1">
                  <c:v>Podjęcie pracy</c:v>
                </c:pt>
              </c:strCache>
            </c:strRef>
          </c:cat>
          <c:val>
            <c:numRef>
              <c:f>Arkusz1!$E$70:$E$71</c:f>
              <c:numCache>
                <c:formatCode>General</c:formatCode>
                <c:ptCount val="2"/>
                <c:pt idx="0">
                  <c:v>154</c:v>
                </c:pt>
                <c:pt idx="1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FE-4886-B4AF-5B0522B943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17855695"/>
        <c:axId val="1788558863"/>
        <c:axId val="0"/>
      </c:bar3DChart>
      <c:catAx>
        <c:axId val="18178556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788558863"/>
        <c:crosses val="autoZero"/>
        <c:auto val="1"/>
        <c:lblAlgn val="ctr"/>
        <c:lblOffset val="100"/>
        <c:noMultiLvlLbl val="0"/>
      </c:catAx>
      <c:valAx>
        <c:axId val="17885588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178556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4441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63867" y="0"/>
            <a:ext cx="2954441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AEC8024-A2D1-4A9E-A41D-78D2617D668A}" type="datetimeFigureOut">
              <a:rPr lang="pl-PL"/>
              <a:pPr>
                <a:defRPr/>
              </a:pPr>
              <a:t>05.03.2024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1" y="9420624"/>
            <a:ext cx="2954441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63867" y="9420624"/>
            <a:ext cx="2954441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0E28E8-ADA0-41F4-A4D5-6D90D09B13A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211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4441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63867" y="0"/>
            <a:ext cx="2954441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90716B-97BE-4C14-9495-EB3935523C03}" type="datetimeFigureOut">
              <a:rPr lang="pl-PL"/>
              <a:pPr>
                <a:defRPr/>
              </a:pPr>
              <a:t>05.03.2024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1672" y="4712692"/>
            <a:ext cx="5456557" cy="4462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0624"/>
            <a:ext cx="2954441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63867" y="9420624"/>
            <a:ext cx="2954441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0EDCAF-15CD-4DD4-8DF2-251B1AD412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4983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2881" y="2972473"/>
            <a:ext cx="7313760" cy="989384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2881" y="4190840"/>
            <a:ext cx="7313760" cy="1447352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FB47D-079D-4B03-A6ED-5DA5B739637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E5CAD-D695-4D76-96B3-02F74BE426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33601" y="275069"/>
            <a:ext cx="1827360" cy="5851334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447201" y="275069"/>
            <a:ext cx="5348160" cy="585133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1B48A-F16E-4038-8427-2C3239B353A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3F15F-485F-4CA0-9043-07A6812DBFED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1086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FB5B2-99B4-4389-8657-04E8974B7D22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9073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81486-F5F9-4E9B-A56E-81A492D2B46A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4827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E0BD6-29DE-4A8E-A27D-F3CB78D756F9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127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027A2-4196-4219-802B-5340D1DF5E18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6098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2D2D4-AD3F-4C9B-8E20-E34AB70EF3D1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3480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A1EC8-7D10-4F15-954D-8B7C9DE66A7E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64269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DE7C4-B3D1-460A-A7AC-259C228BE4CE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751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F757F-F218-41AF-99AE-74127EC35C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7D6BC8-27C4-402C-A3EC-540AF190E69A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3085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41C00-37E6-4F81-B8C2-79F62F9F987B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7378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0BED9F-BAFD-44E7-9D42-ABBC432F3981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9068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CAA98-D16B-46EE-8292-B6EC7137AF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47200" y="1600008"/>
            <a:ext cx="3587040" cy="452639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72480" y="1600008"/>
            <a:ext cx="3588480" cy="452639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264CF-229A-455C-957F-6B2EBAFC18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0C60E-FE2F-4C8F-8528-339EACCF25D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8ACC3-8FC1-4A47-A81A-BD7188FB420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373B-991B-41BA-9229-C64C771589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8777C-30D3-4BCA-AFF0-B1F2C77243D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AA3F8-711C-479C-BC39-7503DD9807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 wzorca tytułu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defTabSz="914414">
              <a:defRPr sz="12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ctr" defTabSz="914414">
              <a:defRPr sz="12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52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 defTabSz="914414">
              <a:defRPr sz="12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B4F2500-EA9A-4178-A34E-2D7A94F6606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14726" algn="l" defTabSz="914414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829452" algn="l" defTabSz="914414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244178" algn="l" defTabSz="914414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658904" algn="l" defTabSz="914414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72517" indent="-228964" algn="l" defTabSz="914414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87243" indent="-228964" algn="l" defTabSz="914414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301969" indent="-228964" algn="l" defTabSz="914414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6695" indent="-228964" algn="l" defTabSz="914414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B4F2500-EA9A-4178-A34E-2D7A94F66060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713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QAKTYWNOŚCI-MOCNA </a:t>
            </a:r>
            <a:r>
              <a:rPr lang="pl-PL" altLang="pl-PL" sz="24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EKIPA</a:t>
            </a:r>
            <a:br>
              <a:rPr lang="pl-PL" altLang="pl-PL" sz="24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altLang="pl-PL" sz="24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altLang="pl-PL" sz="24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Priorytet 6. Fundusze europejskie dla rynku pracy, edukacji i włączenia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społecznego.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Działanie 6.1 Aktywizacja zawodowa – projekty powiatowych urzędów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pracy.</a:t>
            </a:r>
            <a: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altLang="pl-PL" sz="2400" b="1" i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odtytu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współfinansowany jest przez Unię Europejską</a:t>
            </a:r>
          </a:p>
          <a:p>
            <a:pPr algn="l"/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ramach środków Europejskiego Funduszu Społecznego </a:t>
            </a:r>
            <a:r>
              <a:rPr lang="pl-P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Plus.</a:t>
            </a:r>
          </a:p>
          <a:p>
            <a:endParaRPr lang="pl-PL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3" name="Obraz 2" descr="Zestawienie logotypów zawierające od lewej: znak Funduszy Europejskich z podpisem Fundusze Europejskie dla Małopolski, flaga Rzeczypospolitej Polskiej, flaga Unii Europejskiej z podpisem dofinansowane przez Unię Europejską oraz logotyp Województwa Małopolskiego.">
            <a:extLst>
              <a:ext uri="{FF2B5EF4-FFF2-40B4-BE49-F238E27FC236}">
                <a16:creationId xmlns:a16="http://schemas.microsoft.com/office/drawing/2014/main" id="{368D827C-E0C3-424E-680E-8178BC1D9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4" y="296861"/>
            <a:ext cx="7576986" cy="655144"/>
          </a:xfrm>
          <a:prstGeom prst="rect">
            <a:avLst/>
          </a:prstGeom>
          <a:noFill/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9" y="5867991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pl-PL" sz="24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24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QAKTYWNOŚCI-MOCNA EKIPA II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Okres realizacji: luty 2024 – czerwiec 2025 </a:t>
            </a:r>
          </a:p>
          <a:p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Wartość projektu: 10 829 999,58 zł </a:t>
            </a:r>
          </a:p>
          <a:p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Liczba uczestników: 610 </a:t>
            </a:r>
          </a:p>
          <a:p>
            <a:endParaRPr lang="pl-PL" dirty="0" smtClean="0"/>
          </a:p>
          <a:p>
            <a:pPr marL="0" lvl="0" indent="0">
              <a:buNone/>
            </a:pPr>
            <a:r>
              <a:rPr lang="pl-PL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współfinansowany jest przez Unię Europejską</a:t>
            </a:r>
          </a:p>
          <a:p>
            <a:pPr marL="0" lvl="0" indent="0">
              <a:buNone/>
            </a:pPr>
            <a:r>
              <a:rPr lang="pl-PL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ramach środków Europejskiego Funduszu Społecznego Plus.</a:t>
            </a:r>
          </a:p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5" name="Obraz 4" descr="Zestawienie logotypów zawierające od lewej: znak Funduszy Europejskich z podpisem Fundusze Europejskie dla Małopolski, flaga Rzeczypospolitej Polskiej, flaga Unii Europejskiej z podpisem dofinansowane przez Unię Europejską oraz logotyp Województwa Małopolskiego.">
            <a:extLst>
              <a:ext uri="{FF2B5EF4-FFF2-40B4-BE49-F238E27FC236}">
                <a16:creationId xmlns:a16="http://schemas.microsoft.com/office/drawing/2014/main" id="{939F2CB0-C6BB-4308-F64E-1705F9EAC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4" y="296861"/>
            <a:ext cx="7576986" cy="655144"/>
          </a:xfrm>
          <a:prstGeom prst="rect">
            <a:avLst/>
          </a:prstGeom>
          <a:noFill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9" y="5877272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2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25934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pl-PL" sz="40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Dziękuję </a:t>
            </a:r>
            <a:r>
              <a:rPr lang="pl-PL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 uwagę</a:t>
            </a:r>
          </a:p>
          <a:p>
            <a:pPr algn="ctr"/>
            <a:endParaRPr lang="pl-PL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pl-PL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l-PL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Monika Gawin</a:t>
            </a:r>
            <a:endParaRPr lang="pl-P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l-PL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Kierownik </a:t>
            </a:r>
            <a:r>
              <a:rPr lang="pl-PL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Projektu</a:t>
            </a:r>
            <a:r>
              <a:rPr lang="pl-PL" sz="1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l-P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l-PL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Urząd Pracy Powiatu Krakowskiego</a:t>
            </a:r>
            <a:endParaRPr lang="pl-P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l-PL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ul. Wesoła 48, 32-085 Szyce</a:t>
            </a:r>
            <a:endParaRPr lang="pl-P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</a:t>
            </a:r>
            <a:r>
              <a:rPr lang="en-US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pl-PL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798 749 715; </a:t>
            </a:r>
            <a:endParaRPr lang="pl-P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e-mail: </a:t>
            </a:r>
            <a:r>
              <a:rPr lang="pl-PL" i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mgawin@uppk.pl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l-P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5" name="Obraz 4" descr="Zestawienie logotypów zawierające od lewej: znak Funduszy Europejskich z podpisem Fundusze Europejskie dla Małopolski, flaga Rzeczypospolitej Polskiej, flaga Unii Europejskiej z podpisem dofinansowane przez Unię Europejską oraz logotyp Województwa Małopolskiego.">
            <a:extLst>
              <a:ext uri="{FF2B5EF4-FFF2-40B4-BE49-F238E27FC236}">
                <a16:creationId xmlns:a16="http://schemas.microsoft.com/office/drawing/2014/main" id="{939F2CB0-C6BB-4308-F64E-1705F9EAC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4" y="296861"/>
            <a:ext cx="7576986" cy="655144"/>
          </a:xfrm>
          <a:prstGeom prst="rect">
            <a:avLst/>
          </a:prstGeom>
          <a:noFill/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9" y="5877272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2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hemat blokowy: proces 2"/>
          <p:cNvSpPr/>
          <p:nvPr/>
        </p:nvSpPr>
        <p:spPr>
          <a:xfrm>
            <a:off x="0" y="0"/>
            <a:ext cx="9144000" cy="45719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173" name="Prostokąt 8"/>
          <p:cNvSpPr>
            <a:spLocks noChangeArrowheads="1"/>
          </p:cNvSpPr>
          <p:nvPr/>
        </p:nvSpPr>
        <p:spPr bwMode="auto">
          <a:xfrm>
            <a:off x="395536" y="2971537"/>
            <a:ext cx="76327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alt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Okres realizacji projektu</a:t>
            </a:r>
            <a:r>
              <a:rPr lang="pl-PL" alt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pl-PL" altLang="pl-PL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alt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sierpień 2023– czerwiec 2024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11188" y="5013325"/>
            <a:ext cx="8064500" cy="1077190"/>
          </a:xfrm>
          <a:prstGeom prst="rect">
            <a:avLst/>
          </a:prstGeom>
          <a:noFill/>
          <a:ln>
            <a:noFill/>
          </a:ln>
          <a:effectLst/>
        </p:spPr>
        <p:txBody>
          <a:bodyPr lIns="91410" tIns="45706" rIns="91410" bIns="45706">
            <a:spAutoFit/>
          </a:bodyPr>
          <a:lstStyle/>
          <a:p>
            <a:pPr algn="ctr" defTabSz="912813">
              <a:defRPr/>
            </a:pPr>
            <a:r>
              <a:rPr lang="pl-PL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WARTOŚĆ PROJEKTU </a:t>
            </a:r>
            <a:r>
              <a:rPr lang="pl-PL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9 157 691,56 zł</a:t>
            </a:r>
            <a:r>
              <a:rPr lang="pl-PL" sz="1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pl-PL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defTabSz="912813">
              <a:defRPr/>
            </a:pPr>
            <a:endParaRPr lang="pl-PL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177" name="Rectangle 16"/>
          <p:cNvSpPr>
            <a:spLocks noChangeArrowheads="1"/>
          </p:cNvSpPr>
          <p:nvPr/>
        </p:nvSpPr>
        <p:spPr bwMode="auto">
          <a:xfrm>
            <a:off x="395536" y="981075"/>
            <a:ext cx="8438902" cy="174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Cel </a:t>
            </a:r>
            <a:r>
              <a:rPr lang="pl-PL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projektu</a:t>
            </a:r>
            <a:endParaRPr lang="pl-PL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udzielenie kompleksowego wsparcia </a:t>
            </a:r>
            <a:r>
              <a:rPr lang="pl-PL" b="1" i="1" dirty="0">
                <a:latin typeface="Arial" panose="020B0604020202020204" pitchFamily="34" charset="0"/>
                <a:cs typeface="Arial" panose="020B0604020202020204" pitchFamily="34" charset="0"/>
              </a:rPr>
              <a:t>osobom bezrobotnym z terenu powiatu krakowskiego prowadzącego do poprawy zdolności zatrudnienia oraz zwiększenia ich aktywności zawodowej.</a:t>
            </a:r>
          </a:p>
          <a:p>
            <a:pPr algn="ctr"/>
            <a:endParaRPr lang="pl-PL" altLang="pl-PL" b="1" i="1" dirty="0">
              <a:solidFill>
                <a:srgbClr val="00297A"/>
              </a:solidFill>
              <a:latin typeface="Bookman Old Style" pitchFamily="18" charset="0"/>
            </a:endParaRPr>
          </a:p>
        </p:txBody>
      </p:sp>
      <p:pic>
        <p:nvPicPr>
          <p:cNvPr id="2" name="Obraz 1" descr="Zestawienie logotypów zawierające od lewej: znak Funduszy Europejskich z podpisem Fundusze Europejskie dla Małopolski, flaga Rzeczypospolitej Polskiej, flaga Unii Europejskiej z podpisem dofinansowane przez Unię Europejską oraz logotyp Województwa Małopolskiego.">
            <a:extLst>
              <a:ext uri="{FF2B5EF4-FFF2-40B4-BE49-F238E27FC236}">
                <a16:creationId xmlns:a16="http://schemas.microsoft.com/office/drawing/2014/main" id="{368D827C-E0C3-424E-680E-8178BC1D9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4" y="296861"/>
            <a:ext cx="7576986" cy="655144"/>
          </a:xfrm>
          <a:prstGeom prst="rect">
            <a:avLst/>
          </a:prstGeom>
          <a:noFill/>
        </p:spPr>
      </p:pic>
      <p:sp>
        <p:nvSpPr>
          <p:cNvPr id="6" name="Symbol zastępczy daty 5">
            <a:extLst>
              <a:ext uri="{FF2B5EF4-FFF2-40B4-BE49-F238E27FC236}">
                <a16:creationId xmlns:a16="http://schemas.microsoft.com/office/drawing/2014/main" id="{DA300CBE-FC2D-D533-0144-441DC995E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9" y="5867991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9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hemat blokowy: proces 2"/>
          <p:cNvSpPr/>
          <p:nvPr/>
        </p:nvSpPr>
        <p:spPr>
          <a:xfrm>
            <a:off x="0" y="0"/>
            <a:ext cx="9144000" cy="981075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250825" y="1298575"/>
            <a:ext cx="8748713" cy="150810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GRUPY DOCELOWE W PROJEKCIE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QAKTYWNOŚCI-MOCNA </a:t>
            </a:r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EKIPA</a:t>
            </a:r>
          </a:p>
          <a:p>
            <a:pPr algn="ctr">
              <a:defRPr/>
            </a:pPr>
            <a:r>
              <a:rPr lang="pl-PL" sz="2400" b="1" i="1" dirty="0">
                <a:solidFill>
                  <a:srgbClr val="C00000"/>
                </a:solidFill>
                <a:latin typeface="Bookman Old Style" pitchFamily="18" charset="0"/>
              </a:rPr>
              <a:t> </a:t>
            </a:r>
          </a:p>
          <a:p>
            <a:pPr algn="ctr">
              <a:defRPr/>
            </a:pPr>
            <a:endParaRPr lang="pl-PL" sz="2400" b="1" i="1" dirty="0">
              <a:solidFill>
                <a:srgbClr val="00297A"/>
              </a:solidFill>
              <a:latin typeface="Bookman Old Style" pitchFamily="18" charset="0"/>
            </a:endParaRPr>
          </a:p>
          <a:p>
            <a:pPr algn="ctr">
              <a:defRPr/>
            </a:pPr>
            <a:endParaRPr lang="pl-PL" sz="2400" b="1" i="1" dirty="0">
              <a:solidFill>
                <a:srgbClr val="00297A"/>
              </a:solidFill>
              <a:latin typeface="Bookman Old Style" pitchFamily="18" charset="0"/>
            </a:endParaRP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CBD2513-99F3-6935-37F1-C261876AC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 dirty="0"/>
          </a:p>
        </p:txBody>
      </p:sp>
      <p:pic>
        <p:nvPicPr>
          <p:cNvPr id="5" name="Obraz 4" descr="Zestawienie logotypów zawierające od lewej: znak Funduszy Europejskich z podpisem Fundusze Europejskie dla Małopolski, flaga Rzeczypospolitej Polskiej, flaga Unii Europejskiej z podpisem dofinansowane przez Unię Europejską oraz logotyp Województwa Małopolskiego.">
            <a:extLst>
              <a:ext uri="{FF2B5EF4-FFF2-40B4-BE49-F238E27FC236}">
                <a16:creationId xmlns:a16="http://schemas.microsoft.com/office/drawing/2014/main" id="{1AC1B691-85AF-D2B2-A9A9-F8CA29A0E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4" y="296861"/>
            <a:ext cx="7576986" cy="655144"/>
          </a:xfrm>
          <a:prstGeom prst="rect">
            <a:avLst/>
          </a:prstGeom>
          <a:noFill/>
        </p:spPr>
      </p:pic>
      <p:graphicFrame>
        <p:nvGraphicFramePr>
          <p:cNvPr id="12" name="Wykres 11">
            <a:extLst>
              <a:ext uri="{FF2B5EF4-FFF2-40B4-BE49-F238E27FC236}">
                <a16:creationId xmlns:a16="http://schemas.microsoft.com/office/drawing/2014/main" id="{02EE191D-9BB8-EA43-4CC2-73E2FA87EE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367330"/>
              </p:ext>
            </p:extLst>
          </p:nvPr>
        </p:nvGraphicFramePr>
        <p:xfrm>
          <a:off x="899592" y="1964530"/>
          <a:ext cx="6696744" cy="387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009" y="5877272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5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hemat blokowy: proces 2"/>
          <p:cNvSpPr/>
          <p:nvPr/>
        </p:nvSpPr>
        <p:spPr>
          <a:xfrm>
            <a:off x="0" y="-59526"/>
            <a:ext cx="9144000" cy="981075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323528" y="916842"/>
            <a:ext cx="8748713" cy="14465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pl-PL" sz="2000" b="1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DZIAŁANIA REALIZOWANE W PROJEKCIE</a:t>
            </a:r>
          </a:p>
          <a:p>
            <a:pPr algn="ctr">
              <a:defRPr/>
            </a:pPr>
            <a:endParaRPr lang="pl-PL" sz="2400" b="1" i="1" dirty="0">
              <a:solidFill>
                <a:srgbClr val="00297A"/>
              </a:solidFill>
              <a:latin typeface="Bookman Old Style" pitchFamily="18" charset="0"/>
            </a:endParaRPr>
          </a:p>
          <a:p>
            <a:pPr algn="ctr">
              <a:defRPr/>
            </a:pPr>
            <a:endParaRPr lang="pl-PL" sz="2400" b="1" i="1" dirty="0">
              <a:solidFill>
                <a:srgbClr val="00297A"/>
              </a:solidFill>
              <a:latin typeface="Bookman Old Style" pitchFamily="18" charset="0"/>
            </a:endParaRP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E853F21-C7DE-AB5C-B3C9-EB33DA7CE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5" name="Obraz 4" descr="Zestawienie logotypów zawierające od lewej: znak Funduszy Europejskich z podpisem Fundusze Europejskie dla Małopolski, flaga Rzeczypospolitej Polskiej, flaga Unii Europejskiej z podpisem dofinansowane przez Unię Europejską oraz logotyp Województwa Małopolskiego.">
            <a:extLst>
              <a:ext uri="{FF2B5EF4-FFF2-40B4-BE49-F238E27FC236}">
                <a16:creationId xmlns:a16="http://schemas.microsoft.com/office/drawing/2014/main" id="{16AF4ACC-A9AD-2B81-A2BE-F57FB4811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4" y="296861"/>
            <a:ext cx="7576986" cy="655144"/>
          </a:xfrm>
          <a:prstGeom prst="rect">
            <a:avLst/>
          </a:prstGeom>
          <a:noFill/>
        </p:spPr>
      </p:pic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605B721F-72B5-5756-13BB-2C7B018FA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143423"/>
              </p:ext>
            </p:extLst>
          </p:nvPr>
        </p:nvGraphicFramePr>
        <p:xfrm>
          <a:off x="1323974" y="1735930"/>
          <a:ext cx="7064376" cy="406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009" y="5901839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72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pl-PL" sz="22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SZKOLENIA ZAWODOWE W PROJEKCIE </a:t>
            </a:r>
            <a:endParaRPr lang="pl-PL" sz="22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60648"/>
            <a:ext cx="7577985" cy="652329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4644008" y="5870300"/>
            <a:ext cx="2668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Wydatki: </a:t>
            </a:r>
            <a:r>
              <a:rPr lang="pl-PL" b="1" dirty="0">
                <a:latin typeface="Arial" panose="020B0604020202020204" pitchFamily="34" charset="0"/>
                <a:ea typeface="Times New Roman" panose="02020603050405020304" pitchFamily="18" charset="0"/>
              </a:rPr>
              <a:t>637 181,54 </a:t>
            </a:r>
            <a:r>
              <a:rPr lang="pl-PL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zł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Obraz 10" descr="Zestawienie logotypów zawierające od lewej: logo Powiatu Krakowskiego, Logo Powiatowych Urzędów Pracy, logo projektu Qaktywności-Mocna Ekipa 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6" t="-6507" r="-1408" b="-6507"/>
          <a:stretch/>
        </p:blipFill>
        <p:spPr bwMode="auto">
          <a:xfrm>
            <a:off x="539552" y="5870300"/>
            <a:ext cx="2321921" cy="4475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8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189862"/>
              </p:ext>
            </p:extLst>
          </p:nvPr>
        </p:nvGraphicFramePr>
        <p:xfrm>
          <a:off x="641721" y="1518962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25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pl-PL" sz="2200" b="1" i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ORGANIZACJA STAŻY W PROJEKCIE </a:t>
            </a:r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384282"/>
              </p:ext>
            </p:extLst>
          </p:nvPr>
        </p:nvGraphicFramePr>
        <p:xfrm>
          <a:off x="628650" y="1825625"/>
          <a:ext cx="7886700" cy="3835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60648"/>
            <a:ext cx="7577985" cy="652329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4698926" y="5951135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pl-PL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Wydatki: </a:t>
            </a:r>
            <a:r>
              <a:rPr lang="pl-PL" b="1" dirty="0">
                <a:latin typeface="Arial" panose="020B0604020202020204" pitchFamily="34" charset="0"/>
                <a:ea typeface="Times New Roman" panose="02020603050405020304" pitchFamily="18" charset="0"/>
              </a:rPr>
              <a:t>1 </a:t>
            </a:r>
            <a:r>
              <a:rPr lang="pl-PL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402</a:t>
            </a:r>
            <a:r>
              <a:rPr lang="pl-PL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pl-PL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118,46 </a:t>
            </a:r>
            <a:r>
              <a:rPr lang="pl-PL" b="1" dirty="0">
                <a:latin typeface="Arial" panose="020B0604020202020204" pitchFamily="34" charset="0"/>
                <a:ea typeface="Times New Roman" panose="02020603050405020304" pitchFamily="18" charset="0"/>
              </a:rPr>
              <a:t>zł. 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009" y="5890522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8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JEDNORAZOWE </a:t>
            </a:r>
            <a:r>
              <a:rPr lang="pl-PL" sz="2000" b="1" i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ŚRODKI NA PODJĘCIE DZIAŁALNOŚCI </a:t>
            </a:r>
            <a:r>
              <a:rPr lang="pl-PL" sz="2000" b="1" i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GOSPODARCZEJ W PROJEKCIE </a:t>
            </a:r>
            <a:endParaRPr lang="pl-PL" sz="2000" b="1" i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40844"/>
              </p:ext>
            </p:extLst>
          </p:nvPr>
        </p:nvGraphicFramePr>
        <p:xfrm>
          <a:off x="628650" y="1825625"/>
          <a:ext cx="7886700" cy="4051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88640"/>
            <a:ext cx="7577985" cy="652329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4860032" y="5877272"/>
            <a:ext cx="2924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Wydatki: 6 120 000,00 zł</a:t>
            </a:r>
            <a:r>
              <a:rPr lang="pl-PL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pl-PL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009" y="5860713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14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685800" y="661376"/>
            <a:ext cx="7886700" cy="975642"/>
          </a:xfrm>
        </p:spPr>
        <p:txBody>
          <a:bodyPr>
            <a:normAutofit/>
          </a:bodyPr>
          <a:lstStyle/>
          <a:p>
            <a:pPr algn="ctr"/>
            <a:r>
              <a:rPr lang="pl-PL" sz="2000" b="1" i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Inne działania w projekcie </a:t>
            </a:r>
          </a:p>
        </p:txBody>
      </p:sp>
      <p:sp>
        <p:nvSpPr>
          <p:cNvPr id="7" name="Symbol zastępczy tekstu 6"/>
          <p:cNvSpPr>
            <a:spLocks noGrp="1"/>
          </p:cNvSpPr>
          <p:nvPr>
            <p:ph type="body" idx="1"/>
          </p:nvPr>
        </p:nvSpPr>
        <p:spPr>
          <a:xfrm>
            <a:off x="630635" y="1500438"/>
            <a:ext cx="3868340" cy="592681"/>
          </a:xfrm>
        </p:spPr>
        <p:txBody>
          <a:bodyPr>
            <a:normAutofit fontScale="92500" lnSpcReduction="20000"/>
          </a:bodyPr>
          <a:lstStyle/>
          <a:p>
            <a:endParaRPr lang="pl-PL" dirty="0" smtClean="0"/>
          </a:p>
          <a:p>
            <a:pPr algn="ctr"/>
            <a:r>
              <a:rPr lang="pl-PL" dirty="0" smtClean="0"/>
              <a:t>Studia podyplomowe </a:t>
            </a:r>
            <a:endParaRPr lang="pl-PL" dirty="0"/>
          </a:p>
        </p:txBody>
      </p:sp>
      <p:graphicFrame>
        <p:nvGraphicFramePr>
          <p:cNvPr id="13" name="Symbol zastępczy zawartości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93585121"/>
              </p:ext>
            </p:extLst>
          </p:nvPr>
        </p:nvGraphicFramePr>
        <p:xfrm>
          <a:off x="539552" y="2236060"/>
          <a:ext cx="3868737" cy="2796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ymbol zastępczy tekstu 8"/>
          <p:cNvSpPr>
            <a:spLocks noGrp="1"/>
          </p:cNvSpPr>
          <p:nvPr>
            <p:ph type="body" sz="quarter" idx="3"/>
          </p:nvPr>
        </p:nvSpPr>
        <p:spPr>
          <a:xfrm>
            <a:off x="4629149" y="1558939"/>
            <a:ext cx="3887391" cy="612259"/>
          </a:xfrm>
        </p:spPr>
        <p:txBody>
          <a:bodyPr/>
          <a:lstStyle/>
          <a:p>
            <a:pPr algn="ctr"/>
            <a:r>
              <a:rPr lang="pl-PL" dirty="0" smtClean="0"/>
              <a:t>Bon na zasiedlenie </a:t>
            </a:r>
            <a:endParaRPr lang="pl-PL" dirty="0"/>
          </a:p>
        </p:txBody>
      </p:sp>
      <p:graphicFrame>
        <p:nvGraphicFramePr>
          <p:cNvPr id="16" name="Symbol zastępczy zawartości 1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824494625"/>
              </p:ext>
            </p:extLst>
          </p:nvPr>
        </p:nvGraphicFramePr>
        <p:xfrm>
          <a:off x="4629150" y="2348880"/>
          <a:ext cx="3887788" cy="2683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116632"/>
            <a:ext cx="7577985" cy="652329"/>
          </a:xfrm>
          <a:prstGeom prst="rect">
            <a:avLst/>
          </a:prstGeom>
        </p:spPr>
      </p:pic>
      <p:sp>
        <p:nvSpPr>
          <p:cNvPr id="18" name="Prostokąt 17"/>
          <p:cNvSpPr/>
          <p:nvPr/>
        </p:nvSpPr>
        <p:spPr>
          <a:xfrm>
            <a:off x="4664943" y="5907148"/>
            <a:ext cx="2796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Wydatki: 129</a:t>
            </a:r>
            <a:r>
              <a:rPr lang="pl-PL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pl-PL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999,00 </a:t>
            </a:r>
            <a:r>
              <a:rPr lang="pl-PL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zł. </a:t>
            </a:r>
            <a:endParaRPr lang="pl-PL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588" y="5907148"/>
            <a:ext cx="23166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275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323528" y="648893"/>
            <a:ext cx="8748713" cy="14465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pl-PL" sz="2000" b="1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pl-PL" sz="2000" b="1" i="1" dirty="0">
                <a:solidFill>
                  <a:srgbClr val="C00000"/>
                </a:solidFill>
                <a:latin typeface="Bookman Old Style" pitchFamily="18" charset="0"/>
              </a:rPr>
              <a:t>EFEKTYWNOŚĆ DZIAŁAŃ W PROJEKCIE</a:t>
            </a:r>
          </a:p>
          <a:p>
            <a:pPr algn="ctr">
              <a:defRPr/>
            </a:pPr>
            <a:endParaRPr lang="pl-PL" sz="2400" b="1" i="1" dirty="0">
              <a:solidFill>
                <a:srgbClr val="00297A"/>
              </a:solidFill>
              <a:latin typeface="Bookman Old Style" pitchFamily="18" charset="0"/>
            </a:endParaRPr>
          </a:p>
          <a:p>
            <a:pPr algn="ctr">
              <a:defRPr/>
            </a:pPr>
            <a:endParaRPr lang="pl-PL" sz="2400" b="1" i="1" dirty="0">
              <a:solidFill>
                <a:srgbClr val="00297A"/>
              </a:solidFill>
              <a:latin typeface="Bookman Old Style" pitchFamily="18" charset="0"/>
            </a:endParaRP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49BC208-9457-22DA-6253-EA8E2E770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5" name="Obraz 4" descr="Zestawienie logotypów zawierające od lewej: znak Funduszy Europejskich z podpisem Fundusze Europejskie dla Małopolski, flaga Rzeczypospolitej Polskiej, flaga Unii Europejskiej z podpisem dofinansowane przez Unię Europejską oraz logotyp Województwa Małopolskiego.">
            <a:extLst>
              <a:ext uri="{FF2B5EF4-FFF2-40B4-BE49-F238E27FC236}">
                <a16:creationId xmlns:a16="http://schemas.microsoft.com/office/drawing/2014/main" id="{939F2CB0-C6BB-4308-F64E-1705F9EAC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4" y="296861"/>
            <a:ext cx="7576986" cy="655144"/>
          </a:xfrm>
          <a:prstGeom prst="rect">
            <a:avLst/>
          </a:prstGeom>
          <a:noFill/>
        </p:spPr>
      </p:pic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C71841E1-7886-E942-480A-D2FEB336DE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37909"/>
              </p:ext>
            </p:extLst>
          </p:nvPr>
        </p:nvGraphicFramePr>
        <p:xfrm>
          <a:off x="1763688" y="1484784"/>
          <a:ext cx="5390381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Obraz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009" y="5877272"/>
            <a:ext cx="2316681" cy="445047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743758" y="5073600"/>
            <a:ext cx="7430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54% </a:t>
            </a:r>
            <a:r>
              <a:rPr lang="pl-PL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uczestników projektu </a:t>
            </a:r>
            <a:r>
              <a:rPr lang="pl-PL" dirty="0" smtClean="0"/>
              <a:t>podjęło zatrudnienie, inną prace zarobkową </a:t>
            </a:r>
          </a:p>
          <a:p>
            <a:pPr lvl="0">
              <a:spcAft>
                <a:spcPts val="0"/>
              </a:spcAft>
            </a:pPr>
            <a:r>
              <a:rPr lang="pl-PL" dirty="0" smtClean="0"/>
              <a:t>lub działalność na </a:t>
            </a:r>
            <a:r>
              <a:rPr lang="pl-PL" dirty="0"/>
              <a:t>własny </a:t>
            </a:r>
            <a:r>
              <a:rPr lang="pl-PL" dirty="0" smtClean="0"/>
              <a:t>rachunek</a:t>
            </a:r>
            <a:endParaRPr lang="pl-PL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14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DesignTemplate">
  <a:themeElements>
    <a:clrScheme name="WritingDesignTemplate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9455</TotalTime>
  <Words>276</Words>
  <Application>Microsoft Office PowerPoint</Application>
  <PresentationFormat>Pokaz na ekranie (4:3)</PresentationFormat>
  <Paragraphs>77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Calibri Light</vt:lpstr>
      <vt:lpstr>Times New Roman</vt:lpstr>
      <vt:lpstr>WritingDesignTemplate</vt:lpstr>
      <vt:lpstr>Motyw pakietu Office</vt:lpstr>
      <vt:lpstr>QAKTYWNOŚCI-MOCNA EKIPA    Priorytet 6. Fundusze europejskie dla rynku pracy, edukacji i włączenia społecznego. Działanie 6.1 Aktywizacja zawodowa – projekty powiatowych urzędów pracy.  </vt:lpstr>
      <vt:lpstr>Prezentacja programu PowerPoint</vt:lpstr>
      <vt:lpstr>Prezentacja programu PowerPoint</vt:lpstr>
      <vt:lpstr>Prezentacja programu PowerPoint</vt:lpstr>
      <vt:lpstr>    SZKOLENIA ZAWODOWE W PROJEKCIE </vt:lpstr>
      <vt:lpstr>    ORGANIZACJA STAŻY W PROJEKCIE </vt:lpstr>
      <vt:lpstr> JEDNORAZOWE ŚRODKI NA PODJĘCIE DZIAŁALNOŚCI GOSPODARCZEJ W PROJEKCIE </vt:lpstr>
      <vt:lpstr>Inne działania w projekcie </vt:lpstr>
      <vt:lpstr>Prezentacja programu PowerPoint</vt:lpstr>
      <vt:lpstr> QAKTYWNOŚCI-MOCNA EKIPA II</vt:lpstr>
      <vt:lpstr>Prezentacja programu PowerPoint</vt:lpstr>
    </vt:vector>
  </TitlesOfParts>
  <Company>UPPK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SESJA RADY POWIATU 28 STYCZEŃ 2011 ROK</dc:title>
  <dc:creator>user</dc:creator>
  <cp:lastModifiedBy>prezentacja</cp:lastModifiedBy>
  <cp:revision>1217</cp:revision>
  <dcterms:created xsi:type="dcterms:W3CDTF">2011-01-21T09:15:17Z</dcterms:created>
  <dcterms:modified xsi:type="dcterms:W3CDTF">2024-03-05T13:41:19Z</dcterms:modified>
</cp:coreProperties>
</file>